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9"/>
  </p:notesMasterIdLst>
  <p:sldIdLst>
    <p:sldId id="256" r:id="rId2"/>
    <p:sldId id="380" r:id="rId3"/>
    <p:sldId id="257" r:id="rId4"/>
    <p:sldId id="374" r:id="rId5"/>
    <p:sldId id="290" r:id="rId6"/>
    <p:sldId id="381" r:id="rId7"/>
    <p:sldId id="385" r:id="rId8"/>
    <p:sldId id="386" r:id="rId9"/>
    <p:sldId id="375" r:id="rId10"/>
    <p:sldId id="382" r:id="rId11"/>
    <p:sldId id="262" r:id="rId12"/>
    <p:sldId id="263" r:id="rId13"/>
    <p:sldId id="384" r:id="rId14"/>
    <p:sldId id="378" r:id="rId15"/>
    <p:sldId id="279" r:id="rId16"/>
    <p:sldId id="379" r:id="rId17"/>
    <p:sldId id="387"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i28c/WjLe8yuiBIhFPl6f5Tdz5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5BC2B1-DEF9-4448-BD09-C48C2C60F94C}">
  <a:tblStyle styleId="{BC5BC2B1-DEF9-4448-BD09-C48C2C60F94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D"/>
          </a:solidFill>
        </a:fill>
      </a:tcStyle>
    </a:wholeTbl>
    <a:band1H>
      <a:tcTxStyle b="off" i="off"/>
      <a:tcStyle>
        <a:tcBdr/>
        <a:fill>
          <a:solidFill>
            <a:srgbClr val="CDD8FB"/>
          </a:solidFill>
        </a:fill>
      </a:tcStyle>
    </a:band1H>
    <a:band2H>
      <a:tcTxStyle b="off" i="off"/>
      <a:tcStyle>
        <a:tcBdr/>
      </a:tcStyle>
    </a:band2H>
    <a:band1V>
      <a:tcTxStyle b="off" i="off"/>
      <a:tcStyle>
        <a:tcBdr/>
        <a:fill>
          <a:solidFill>
            <a:srgbClr val="CDD8FB"/>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2"/>
    <p:restoredTop sz="86531"/>
  </p:normalViewPr>
  <p:slideViewPr>
    <p:cSldViewPr snapToGrid="0">
      <p:cViewPr varScale="1">
        <p:scale>
          <a:sx n="141" d="100"/>
          <a:sy n="141" d="100"/>
        </p:scale>
        <p:origin x="1256" y="176"/>
      </p:cViewPr>
      <p:guideLst>
        <p:guide orient="horz" pos="162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51"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13128e769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213128e769a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May want to update this slide with slide#3 (or any other recommendation?)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And of course you know that astronomical observatories can be affected, for optical telescopes it depends on the field of view of the instrument and its latitude, as shown in some recent papers, but some of the most advanced telescopes like the under construction LSST will see a lot of impact.</a:t>
            </a:r>
            <a:endParaRPr/>
          </a:p>
          <a:p>
            <a:pPr marL="158750" lvl="0" indent="0" algn="l" rtl="0">
              <a:lnSpc>
                <a:spcPct val="100000"/>
              </a:lnSpc>
              <a:spcBef>
                <a:spcPts val="0"/>
              </a:spcBef>
              <a:spcAft>
                <a:spcPts val="0"/>
              </a:spcAft>
              <a:buSzPts val="1100"/>
              <a:buNone/>
            </a:pPr>
            <a:r>
              <a:rPr lang="en-GB"/>
              <a:t>Sunlight reflection is an unintended product of a satellite being in space, but electromagnetic radiation is not. And this is a challenge for radio astronomy, while radio astronomy has been dealing with satellites for a very long time, this situation is quite different due to potentially large density of satellites in the sky. The radio aspect is a bit more complex than the optical reflection, where not only the locations of satellites is important but also in which frequency they operate and at which frequency is the radio telescope observing. Furthermore, antennas see satellites in any direction in the sky through their sidelobes and regardless of the time of day. on the right you see a radio image from QUIJOTE, a CMB experiment in 2010, and that string of pearls are stationary GEO satellites.</a:t>
            </a:r>
            <a:endParaRPr/>
          </a:p>
          <a:p>
            <a:pPr marL="158750" lvl="0" indent="0" algn="l" rtl="0">
              <a:lnSpc>
                <a:spcPct val="100000"/>
              </a:lnSpc>
              <a:spcBef>
                <a:spcPts val="0"/>
              </a:spcBef>
              <a:spcAft>
                <a:spcPts val="0"/>
              </a:spcAft>
              <a:buSzPts val="1100"/>
              <a:buNone/>
            </a:pPr>
            <a:r>
              <a:rPr lang="en-GB"/>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Access to the Internet is included in one of the targets within the UN Sustainable Development Goals.</a:t>
            </a:r>
            <a:endParaRPr/>
          </a:p>
          <a:p>
            <a:pPr marL="158750" lvl="0" indent="0" algn="l" rtl="0">
              <a:lnSpc>
                <a:spcPct val="100000"/>
              </a:lnSpc>
              <a:spcBef>
                <a:spcPts val="0"/>
              </a:spcBef>
              <a:spcAft>
                <a:spcPts val="0"/>
              </a:spcAft>
              <a:buSzPts val="1100"/>
              <a:buNone/>
            </a:pPr>
            <a:r>
              <a:rPr lang="en-GB"/>
              <a:t>Satellite connectivity has proven to be effective in providing internet to isolated communities, although there are still many questions about business models and cost of serivce, recent events </a:t>
            </a:r>
            <a:endParaRPr/>
          </a:p>
          <a:p>
            <a:pPr marL="158750" lvl="0" indent="0" algn="l" rtl="0">
              <a:lnSpc>
                <a:spcPct val="100000"/>
              </a:lnSpc>
              <a:spcBef>
                <a:spcPts val="0"/>
              </a:spcBef>
              <a:spcAft>
                <a:spcPts val="0"/>
              </a:spcAft>
              <a:buSzPts val="1100"/>
              <a:buNone/>
            </a:pPr>
            <a:r>
              <a:rPr lang="en-GB"/>
              <a:t>have shown that the techonlogy is mature enough to effectively connect people.  We can take many examples as small communities in Canada or Alaska or the aid provided by SpaceX to Ukraine.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3a8264095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3a8264095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3a8264095b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3a8264095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2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1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8579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86" b="0" i="0">
                <a:solidFill>
                  <a:schemeClr val="bg1"/>
                </a:solidFill>
                <a:latin typeface="Arial"/>
                <a:cs typeface="Arial"/>
              </a:defRPr>
            </a:lvl1pPr>
          </a:lstStyle>
          <a:p>
            <a:endParaRPr/>
          </a:p>
        </p:txBody>
      </p:sp>
      <p:sp>
        <p:nvSpPr>
          <p:cNvPr id="3" name="Holder 3"/>
          <p:cNvSpPr>
            <a:spLocks noGrp="1"/>
          </p:cNvSpPr>
          <p:nvPr>
            <p:ph sz="half" idx="2"/>
          </p:nvPr>
        </p:nvSpPr>
        <p:spPr>
          <a:xfrm>
            <a:off x="457200" y="1183005"/>
            <a:ext cx="3977640" cy="3185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185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15" b="0" i="0">
                <a:solidFill>
                  <a:srgbClr val="D9D9D9"/>
                </a:solidFill>
                <a:latin typeface="Arial"/>
                <a:cs typeface="Arial"/>
              </a:defRPr>
            </a:lvl1pPr>
          </a:lstStyle>
          <a:p>
            <a:pPr marL="8630">
              <a:lnSpc>
                <a:spcPts val="968"/>
              </a:lnSpc>
            </a:pPr>
            <a:r>
              <a:rPr lang="en-GB" spc="-7"/>
              <a:t>UNCOPUOS</a:t>
            </a:r>
            <a:r>
              <a:rPr lang="en-GB" spc="-41"/>
              <a:t> </a:t>
            </a:r>
            <a:r>
              <a:rPr lang="en-GB"/>
              <a:t>STSC,</a:t>
            </a:r>
            <a:r>
              <a:rPr lang="en-GB" spc="-34"/>
              <a:t> </a:t>
            </a:r>
            <a:r>
              <a:rPr lang="en-GB"/>
              <a:t>30</a:t>
            </a:r>
            <a:r>
              <a:rPr lang="en-GB" spc="-41"/>
              <a:t> </a:t>
            </a:r>
            <a:r>
              <a:rPr lang="en-GB"/>
              <a:t>Jan.</a:t>
            </a:r>
            <a:r>
              <a:rPr lang="en-GB" spc="-34"/>
              <a:t> </a:t>
            </a:r>
            <a:r>
              <a:rPr lang="en-GB" spc="-14"/>
              <a:t>2024</a:t>
            </a:r>
            <a:endParaRPr lang="en-GB" spc="-14"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2/28/24</a:t>
            </a:fld>
            <a:endParaRPr lang="en-US"/>
          </a:p>
        </p:txBody>
      </p:sp>
      <p:sp>
        <p:nvSpPr>
          <p:cNvPr id="7" name="Holder 7"/>
          <p:cNvSpPr>
            <a:spLocks noGrp="1"/>
          </p:cNvSpPr>
          <p:nvPr>
            <p:ph type="sldNum" sz="quarter" idx="7"/>
          </p:nvPr>
        </p:nvSpPr>
        <p:spPr/>
        <p:txBody>
          <a:bodyPr lIns="0" tIns="0" rIns="0" bIns="0"/>
          <a:lstStyle>
            <a:lvl1pPr>
              <a:defRPr sz="1087" b="0" i="0">
                <a:solidFill>
                  <a:schemeClr val="bg1"/>
                </a:solidFill>
                <a:latin typeface="Arial"/>
                <a:cs typeface="Arial"/>
              </a:defRPr>
            </a:lvl1pPr>
          </a:lstStyle>
          <a:p>
            <a:pPr marL="25889">
              <a:lnSpc>
                <a:spcPts val="1271"/>
              </a:lnSpc>
            </a:pPr>
            <a:fld id="{81D60167-4931-47E6-BA6A-407CBD079E47}" type="slidenum">
              <a:rPr lang="en-IT" smtClean="0"/>
              <a:pPr marL="25889">
                <a:lnSpc>
                  <a:spcPts val="1271"/>
                </a:lnSpc>
              </a:pPr>
              <a:t>‹#›</a:t>
            </a:fld>
            <a:endParaRPr lang="en-IT" dirty="0"/>
          </a:p>
        </p:txBody>
      </p:sp>
    </p:spTree>
    <p:extLst>
      <p:ext uri="{BB962C8B-B14F-4D97-AF65-F5344CB8AC3E}">
        <p14:creationId xmlns:p14="http://schemas.microsoft.com/office/powerpoint/2010/main" val="161507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679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26"/>
          <p:cNvSpPr txBox="1">
            <a:spLocks noGrp="1"/>
          </p:cNvSpPr>
          <p:nvPr>
            <p:ph type="body" idx="1"/>
          </p:nvPr>
        </p:nvSpPr>
        <p:spPr>
          <a:xfrm>
            <a:off x="183363" y="1132271"/>
            <a:ext cx="8520600" cy="3416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Clr>
                <a:schemeClr val="lt1"/>
              </a:buClr>
              <a:buSzPts val="1800"/>
              <a:buNone/>
              <a:defRPr>
                <a:solidFill>
                  <a:schemeClr val="lt1"/>
                </a:solidFill>
              </a:defRPr>
            </a:lvl1pPr>
            <a:lvl2pPr marL="914400" lvl="1" indent="-228600" algn="l">
              <a:lnSpc>
                <a:spcPct val="115000"/>
              </a:lnSpc>
              <a:spcBef>
                <a:spcPts val="0"/>
              </a:spcBef>
              <a:spcAft>
                <a:spcPts val="0"/>
              </a:spcAft>
              <a:buClr>
                <a:schemeClr val="lt1"/>
              </a:buClr>
              <a:buSzPts val="1400"/>
              <a:buNone/>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 name="Google Shape;39;p3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3" name="Google Shape;4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7" name="Google Shape;47;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9" name="Google Shape;4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3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2" name="Google Shape;52;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24"/>
          <p:cNvPicPr preferRelativeResize="0"/>
          <p:nvPr/>
        </p:nvPicPr>
        <p:blipFill rotWithShape="1">
          <a:blip r:embed="rId14">
            <a:alphaModFix/>
          </a:blip>
          <a:srcRect l="11424" r="5348" b="1273"/>
          <a:stretch/>
        </p:blipFill>
        <p:spPr>
          <a:xfrm rot="5400000">
            <a:off x="2003677" y="-2000249"/>
            <a:ext cx="5136649" cy="9143997"/>
          </a:xfrm>
          <a:prstGeom prst="rect">
            <a:avLst/>
          </a:prstGeom>
          <a:noFill/>
          <a:ln>
            <a:noFill/>
          </a:ln>
        </p:spPr>
      </p:pic>
      <p:pic>
        <p:nvPicPr>
          <p:cNvPr id="10" name="Google Shape;10;p24"/>
          <p:cNvPicPr preferRelativeResize="0"/>
          <p:nvPr/>
        </p:nvPicPr>
        <p:blipFill rotWithShape="1">
          <a:blip r:embed="rId15">
            <a:alphaModFix/>
          </a:blip>
          <a:srcRect/>
          <a:stretch/>
        </p:blipFill>
        <p:spPr>
          <a:xfrm>
            <a:off x="7769359" y="79625"/>
            <a:ext cx="1298448" cy="1623061"/>
          </a:xfrm>
          <a:prstGeom prst="rect">
            <a:avLst/>
          </a:prstGeom>
          <a:noFill/>
          <a:ln>
            <a:noFill/>
          </a:ln>
        </p:spPr>
      </p:pic>
      <p:sp>
        <p:nvSpPr>
          <p:cNvPr id="11" name="Google Shape;11;p24"/>
          <p:cNvSpPr txBox="1"/>
          <p:nvPr/>
        </p:nvSpPr>
        <p:spPr>
          <a:xfrm>
            <a:off x="-1" y="4786075"/>
            <a:ext cx="2922495" cy="353913"/>
          </a:xfrm>
          <a:prstGeom prst="rect">
            <a:avLst/>
          </a:prstGeom>
          <a:noFill/>
          <a:ln>
            <a:noFill/>
          </a:ln>
        </p:spPr>
        <p:txBody>
          <a:bodyPr spcFirstLastPara="1" wrap="square" lIns="91425" tIns="91425" rIns="91425" bIns="91425" anchor="t" anchorCtr="0">
            <a:spAutoFit/>
          </a:bodyPr>
          <a:lstStyle/>
          <a:p>
            <a:r>
              <a:rPr lang="en-GB" sz="1100" b="1" dirty="0">
                <a:solidFill>
                  <a:schemeClr val="bg1"/>
                </a:solidFill>
                <a:effectLst/>
                <a:latin typeface="+mj-lt"/>
              </a:rPr>
              <a:t>PAS/JWST, Vatican City 27-29 Feb 2024</a:t>
            </a:r>
            <a:endParaRPr lang="en-GB" sz="1100" dirty="0">
              <a:solidFill>
                <a:schemeClr val="bg1"/>
              </a:solidFill>
              <a:effectLst/>
              <a:latin typeface="+mj-lt"/>
            </a:endParaRPr>
          </a:p>
        </p:txBody>
      </p:sp>
      <p:sp>
        <p:nvSpPr>
          <p:cNvPr id="12" name="Google Shape;12;p2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
          <p:cNvSpPr txBox="1">
            <a:spLocks noGrp="1"/>
          </p:cNvSpPr>
          <p:nvPr>
            <p:ph type="ctrTitle"/>
          </p:nvPr>
        </p:nvSpPr>
        <p:spPr>
          <a:xfrm>
            <a:off x="311700" y="1096972"/>
            <a:ext cx="8520600" cy="1378200"/>
          </a:xfrm>
          <a:prstGeom prst="rect">
            <a:avLst/>
          </a:prstGeom>
          <a:noFill/>
          <a:ln>
            <a:noFill/>
          </a:ln>
        </p:spPr>
        <p:txBody>
          <a:bodyPr spcFirstLastPara="1" wrap="square" lIns="91425" tIns="91425" rIns="91425" bIns="91425" anchor="b" anchorCtr="0">
            <a:noAutofit/>
          </a:bodyPr>
          <a:lstStyle/>
          <a:p>
            <a:r>
              <a:rPr lang="en-GB" sz="2800" dirty="0">
                <a:effectLst/>
                <a:latin typeface="+mj-lt"/>
              </a:rPr>
              <a:t>Preservation of the dark and quiet sky</a:t>
            </a:r>
          </a:p>
        </p:txBody>
      </p:sp>
      <p:sp>
        <p:nvSpPr>
          <p:cNvPr id="60" name="Google Shape;60;p1"/>
          <p:cNvSpPr txBox="1">
            <a:spLocks noGrp="1"/>
          </p:cNvSpPr>
          <p:nvPr>
            <p:ph type="subTitle" idx="1"/>
          </p:nvPr>
        </p:nvSpPr>
        <p:spPr>
          <a:xfrm>
            <a:off x="311700" y="2571748"/>
            <a:ext cx="8520600" cy="1735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br>
              <a:rPr lang="en-GB" sz="2000" dirty="0"/>
            </a:br>
            <a:r>
              <a:rPr lang="en-GB" sz="2000" dirty="0"/>
              <a:t>Piero </a:t>
            </a:r>
            <a:r>
              <a:rPr lang="en-GB" sz="2000" dirty="0" err="1"/>
              <a:t>Benvenuti</a:t>
            </a:r>
            <a:r>
              <a:rPr lang="en-GB" sz="2000" dirty="0"/>
              <a:t> </a:t>
            </a:r>
            <a:br>
              <a:rPr lang="en-GB" sz="2000" dirty="0"/>
            </a:br>
            <a:endParaRPr sz="2000" dirty="0"/>
          </a:p>
          <a:p>
            <a:pPr marL="457200" lvl="0" indent="0" rtl="0">
              <a:lnSpc>
                <a:spcPct val="100000"/>
              </a:lnSpc>
              <a:spcBef>
                <a:spcPts val="0"/>
              </a:spcBef>
              <a:spcAft>
                <a:spcPts val="0"/>
              </a:spcAft>
              <a:buSzPts val="2800"/>
              <a:buNone/>
            </a:pPr>
            <a:r>
              <a:rPr lang="en-GB" sz="1800" dirty="0"/>
              <a:t>Interim IAU General Secretary </a:t>
            </a:r>
            <a:endParaRPr sz="1800" dirty="0"/>
          </a:p>
        </p:txBody>
      </p:sp>
      <p:sp>
        <p:nvSpPr>
          <p:cNvPr id="61" name="Google Shape;61;p1"/>
          <p:cNvSpPr txBox="1">
            <a:spLocks noGrp="1"/>
          </p:cNvSpPr>
          <p:nvPr>
            <p:ph type="sldNum" idx="4294967295"/>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628650" y="138112"/>
            <a:ext cx="7886700" cy="994172"/>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1800"/>
              <a:buNone/>
            </a:pPr>
            <a:r>
              <a:rPr lang="en-GB">
                <a:solidFill>
                  <a:schemeClr val="lt1"/>
                </a:solidFill>
              </a:rPr>
              <a:t>Internet connectivity for all</a:t>
            </a:r>
            <a:endParaRPr>
              <a:solidFill>
                <a:schemeClr val="lt1"/>
              </a:solidFill>
            </a:endParaRPr>
          </a:p>
        </p:txBody>
      </p:sp>
      <p:sp>
        <p:nvSpPr>
          <p:cNvPr id="106" name="Google Shape;106;p4"/>
          <p:cNvSpPr txBox="1">
            <a:spLocks noGrp="1"/>
          </p:cNvSpPr>
          <p:nvPr>
            <p:ph type="body" idx="1"/>
          </p:nvPr>
        </p:nvSpPr>
        <p:spPr>
          <a:xfrm>
            <a:off x="628650" y="1369219"/>
            <a:ext cx="3411430" cy="2864808"/>
          </a:xfrm>
          <a:prstGeom prst="rect">
            <a:avLst/>
          </a:prstGeom>
          <a:noFill/>
          <a:ln>
            <a:noFill/>
          </a:ln>
        </p:spPr>
        <p:txBody>
          <a:bodyPr spcFirstLastPara="1" wrap="square" lIns="68550" tIns="34275" rIns="68550" bIns="34275" anchor="t" anchorCtr="0">
            <a:normAutofit/>
          </a:bodyPr>
          <a:lstStyle/>
          <a:p>
            <a:pPr marL="342900" lvl="0" indent="-171450" algn="l" rtl="0">
              <a:lnSpc>
                <a:spcPct val="90000"/>
              </a:lnSpc>
              <a:spcBef>
                <a:spcPts val="750"/>
              </a:spcBef>
              <a:spcAft>
                <a:spcPts val="0"/>
              </a:spcAft>
              <a:buSzPts val="1800"/>
              <a:buNone/>
            </a:pPr>
            <a:endParaRPr/>
          </a:p>
        </p:txBody>
      </p:sp>
      <p:sp>
        <p:nvSpPr>
          <p:cNvPr id="107" name="Google Shape;107;p4"/>
          <p:cNvSpPr txBox="1">
            <a:spLocks noGrp="1"/>
          </p:cNvSpPr>
          <p:nvPr>
            <p:ph type="body" idx="2"/>
          </p:nvPr>
        </p:nvSpPr>
        <p:spPr>
          <a:xfrm>
            <a:off x="4135120" y="1369219"/>
            <a:ext cx="4787986" cy="3424751"/>
          </a:xfrm>
          <a:prstGeom prst="rect">
            <a:avLst/>
          </a:prstGeom>
          <a:noFill/>
          <a:ln>
            <a:noFill/>
          </a:ln>
        </p:spPr>
        <p:txBody>
          <a:bodyPr spcFirstLastPara="1" wrap="square" lIns="68550" tIns="34275" rIns="68550" bIns="34275" anchor="t" anchorCtr="0">
            <a:normAutofit/>
          </a:bodyPr>
          <a:lstStyle/>
          <a:p>
            <a:pPr marL="342900" lvl="0" indent="-257175" algn="l" rtl="0">
              <a:lnSpc>
                <a:spcPct val="90000"/>
              </a:lnSpc>
              <a:spcBef>
                <a:spcPts val="750"/>
              </a:spcBef>
              <a:spcAft>
                <a:spcPts val="0"/>
              </a:spcAft>
              <a:buClr>
                <a:schemeClr val="lt1"/>
              </a:buClr>
              <a:buSzPts val="2700"/>
              <a:buChar char="•"/>
            </a:pPr>
            <a:r>
              <a:rPr lang="en-GB" dirty="0">
                <a:solidFill>
                  <a:srgbClr val="BFBFBF"/>
                </a:solidFill>
              </a:rPr>
              <a:t>Access to internet is one of the </a:t>
            </a:r>
            <a:br>
              <a:rPr lang="en-GB" dirty="0">
                <a:solidFill>
                  <a:srgbClr val="BFBFBF"/>
                </a:solidFill>
              </a:rPr>
            </a:br>
            <a:r>
              <a:rPr lang="en-GB" dirty="0">
                <a:solidFill>
                  <a:srgbClr val="BFBFBF"/>
                </a:solidFill>
              </a:rPr>
              <a:t>targets of the UN SDGs</a:t>
            </a:r>
            <a:endParaRPr dirty="0">
              <a:solidFill>
                <a:srgbClr val="BFBFBF"/>
              </a:solidFill>
            </a:endParaRPr>
          </a:p>
          <a:p>
            <a:pPr marL="342900" lvl="0" indent="-257175" algn="l" rtl="0">
              <a:lnSpc>
                <a:spcPct val="90000"/>
              </a:lnSpc>
              <a:spcBef>
                <a:spcPts val="750"/>
              </a:spcBef>
              <a:spcAft>
                <a:spcPts val="0"/>
              </a:spcAft>
              <a:buClr>
                <a:schemeClr val="lt1"/>
              </a:buClr>
              <a:buSzPts val="2700"/>
              <a:buChar char="•"/>
            </a:pPr>
            <a:r>
              <a:rPr lang="en-GB" dirty="0">
                <a:solidFill>
                  <a:srgbClr val="BFBFBF"/>
                </a:solidFill>
              </a:rPr>
              <a:t>Satellite connectivity has proven to be an effective tool to provide internet to underserved areas</a:t>
            </a:r>
            <a:endParaRPr dirty="0"/>
          </a:p>
          <a:p>
            <a:pPr marL="342900" lvl="0" indent="-257175" algn="l" rtl="0">
              <a:lnSpc>
                <a:spcPct val="90000"/>
              </a:lnSpc>
              <a:spcBef>
                <a:spcPts val="750"/>
              </a:spcBef>
              <a:spcAft>
                <a:spcPts val="0"/>
              </a:spcAft>
              <a:buClr>
                <a:schemeClr val="lt1"/>
              </a:buClr>
              <a:buSzPts val="2700"/>
              <a:buChar char="•"/>
            </a:pPr>
            <a:r>
              <a:rPr lang="en-GB" dirty="0">
                <a:solidFill>
                  <a:srgbClr val="BFBFBF"/>
                </a:solidFill>
              </a:rPr>
              <a:t>The IAU </a:t>
            </a:r>
            <a:r>
              <a:rPr lang="en-GB" dirty="0">
                <a:solidFill>
                  <a:schemeClr val="lt1"/>
                </a:solidFill>
              </a:rPr>
              <a:t>do not intend </a:t>
            </a:r>
            <a:r>
              <a:rPr lang="en-GB" dirty="0">
                <a:solidFill>
                  <a:srgbClr val="BFBFBF"/>
                </a:solidFill>
              </a:rPr>
              <a:t>to hinder the operation of the communication satellite constellations</a:t>
            </a:r>
            <a:endParaRPr dirty="0"/>
          </a:p>
          <a:p>
            <a:pPr marL="342900" lvl="0" indent="-257175" algn="l" rtl="0">
              <a:lnSpc>
                <a:spcPct val="90000"/>
              </a:lnSpc>
              <a:spcBef>
                <a:spcPts val="750"/>
              </a:spcBef>
              <a:spcAft>
                <a:spcPts val="0"/>
              </a:spcAft>
              <a:buClr>
                <a:schemeClr val="lt1"/>
              </a:buClr>
              <a:buSzPts val="2700"/>
              <a:buChar char="•"/>
            </a:pPr>
            <a:r>
              <a:rPr lang="en-GB" dirty="0">
                <a:solidFill>
                  <a:schemeClr val="lt1"/>
                </a:solidFill>
              </a:rPr>
              <a:t>However, the interference of the constellations on astronomy and on the visibility of the sky has to be mitigated</a:t>
            </a:r>
            <a:endParaRPr dirty="0">
              <a:solidFill>
                <a:schemeClr val="lt1"/>
              </a:solidFill>
            </a:endParaRPr>
          </a:p>
        </p:txBody>
      </p:sp>
      <p:pic>
        <p:nvPicPr>
          <p:cNvPr id="108" name="Google Shape;108;p4"/>
          <p:cNvPicPr preferRelativeResize="0"/>
          <p:nvPr/>
        </p:nvPicPr>
        <p:blipFill rotWithShape="1">
          <a:blip r:embed="rId3">
            <a:alphaModFix/>
          </a:blip>
          <a:srcRect/>
          <a:stretch/>
        </p:blipFill>
        <p:spPr>
          <a:xfrm>
            <a:off x="628650" y="1369219"/>
            <a:ext cx="3133062" cy="28648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title"/>
          </p:nvPr>
        </p:nvSpPr>
        <p:spPr>
          <a:xfrm>
            <a:off x="628651" y="273844"/>
            <a:ext cx="6794126" cy="564871"/>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SzPts val="1800"/>
              <a:buNone/>
            </a:pPr>
            <a:r>
              <a:rPr lang="en-GB" b="1">
                <a:solidFill>
                  <a:schemeClr val="lt1"/>
                </a:solidFill>
              </a:rPr>
              <a:t>The IAU CPS (2022)</a:t>
            </a:r>
            <a:endParaRPr b="1">
              <a:solidFill>
                <a:schemeClr val="lt1"/>
              </a:solidFill>
            </a:endParaRPr>
          </a:p>
        </p:txBody>
      </p:sp>
      <p:pic>
        <p:nvPicPr>
          <p:cNvPr id="127" name="Google Shape;127;p6"/>
          <p:cNvPicPr preferRelativeResize="0"/>
          <p:nvPr/>
        </p:nvPicPr>
        <p:blipFill rotWithShape="1">
          <a:blip r:embed="rId3">
            <a:alphaModFix/>
          </a:blip>
          <a:srcRect/>
          <a:stretch/>
        </p:blipFill>
        <p:spPr>
          <a:xfrm>
            <a:off x="1050450" y="1160298"/>
            <a:ext cx="5950521" cy="3646885"/>
          </a:xfrm>
          <a:prstGeom prst="rect">
            <a:avLst/>
          </a:prstGeom>
          <a:noFill/>
          <a:ln>
            <a:noFill/>
          </a:ln>
        </p:spPr>
      </p:pic>
      <p:pic>
        <p:nvPicPr>
          <p:cNvPr id="128" name="Google Shape;128;p6" descr="A person smiling for the camera&#10;&#10;Description automatically generated with medium confidence"/>
          <p:cNvPicPr preferRelativeResize="0"/>
          <p:nvPr/>
        </p:nvPicPr>
        <p:blipFill rotWithShape="1">
          <a:blip r:embed="rId4">
            <a:alphaModFix/>
          </a:blip>
          <a:srcRect/>
          <a:stretch/>
        </p:blipFill>
        <p:spPr>
          <a:xfrm>
            <a:off x="4159201" y="1629242"/>
            <a:ext cx="527100" cy="415875"/>
          </a:xfrm>
          <a:prstGeom prst="rect">
            <a:avLst/>
          </a:prstGeom>
          <a:noFill/>
          <a:ln>
            <a:noFill/>
          </a:ln>
        </p:spPr>
      </p:pic>
      <p:pic>
        <p:nvPicPr>
          <p:cNvPr id="129" name="Google Shape;129;p6" descr="Constance Elaine Walker | IAU"/>
          <p:cNvPicPr preferRelativeResize="0"/>
          <p:nvPr/>
        </p:nvPicPr>
        <p:blipFill rotWithShape="1">
          <a:blip r:embed="rId5">
            <a:alphaModFix/>
          </a:blip>
          <a:srcRect b="17992"/>
          <a:stretch/>
        </p:blipFill>
        <p:spPr>
          <a:xfrm>
            <a:off x="2289648" y="2128501"/>
            <a:ext cx="482128" cy="415875"/>
          </a:xfrm>
          <a:prstGeom prst="rect">
            <a:avLst/>
          </a:prstGeom>
          <a:noFill/>
          <a:ln>
            <a:noFill/>
          </a:ln>
        </p:spPr>
      </p:pic>
      <p:pic>
        <p:nvPicPr>
          <p:cNvPr id="130" name="Google Shape;130;p6" descr="Trouble in the skies? An interview on satellite mega-constellations - Issuu"/>
          <p:cNvPicPr preferRelativeResize="0"/>
          <p:nvPr/>
        </p:nvPicPr>
        <p:blipFill rotWithShape="1">
          <a:blip r:embed="rId6">
            <a:alphaModFix/>
          </a:blip>
          <a:srcRect/>
          <a:stretch/>
        </p:blipFill>
        <p:spPr>
          <a:xfrm>
            <a:off x="5198479" y="2203650"/>
            <a:ext cx="389603" cy="415875"/>
          </a:xfrm>
          <a:prstGeom prst="rect">
            <a:avLst/>
          </a:prstGeom>
          <a:noFill/>
          <a:ln>
            <a:noFill/>
          </a:ln>
        </p:spPr>
      </p:pic>
      <p:sp>
        <p:nvSpPr>
          <p:cNvPr id="131" name="Google Shape;131;p6"/>
          <p:cNvSpPr txBox="1"/>
          <p:nvPr/>
        </p:nvSpPr>
        <p:spPr>
          <a:xfrm>
            <a:off x="2227291" y="4144770"/>
            <a:ext cx="950249" cy="323135"/>
          </a:xfrm>
          <a:prstGeom prst="rect">
            <a:avLst/>
          </a:prstGeom>
          <a:solidFill>
            <a:schemeClr val="accent5"/>
          </a:solidFill>
          <a:ln w="9525" cap="flat" cmpd="sng">
            <a:solidFill>
              <a:srgbClr val="31538F"/>
            </a:solidFill>
            <a:prstDash val="solid"/>
            <a:round/>
            <a:headEnd type="none" w="sm" len="sm"/>
            <a:tailEnd type="none" w="sm" len="sm"/>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GB" sz="825" b="1" i="0" u="none" strike="noStrike" cap="none">
                <a:solidFill>
                  <a:schemeClr val="lt1"/>
                </a:solidFill>
                <a:latin typeface="Arial"/>
                <a:ea typeface="Arial"/>
                <a:cs typeface="Arial"/>
                <a:sym typeface="Arial"/>
              </a:rPr>
              <a:t>Meredith Rawls </a:t>
            </a:r>
            <a:br>
              <a:rPr lang="en-GB" sz="825" b="1" i="0" u="none" strike="noStrike" cap="none">
                <a:solidFill>
                  <a:schemeClr val="lt1"/>
                </a:solidFill>
                <a:latin typeface="Arial"/>
                <a:ea typeface="Arial"/>
                <a:cs typeface="Arial"/>
                <a:sym typeface="Arial"/>
              </a:rPr>
            </a:br>
            <a:r>
              <a:rPr lang="en-GB" sz="825" b="1" i="0" u="none" strike="noStrike" cap="none">
                <a:solidFill>
                  <a:schemeClr val="lt1"/>
                </a:solidFill>
                <a:latin typeface="Arial"/>
                <a:ea typeface="Arial"/>
                <a:cs typeface="Arial"/>
                <a:sym typeface="Arial"/>
              </a:rPr>
              <a:t>Mike Peel</a:t>
            </a:r>
            <a:endParaRPr sz="825" b="0" i="0" u="none" strike="noStrike" cap="none">
              <a:solidFill>
                <a:srgbClr val="000000"/>
              </a:solidFill>
              <a:latin typeface="Arial"/>
              <a:ea typeface="Arial"/>
              <a:cs typeface="Arial"/>
              <a:sym typeface="Arial"/>
            </a:endParaRPr>
          </a:p>
        </p:txBody>
      </p:sp>
      <p:sp>
        <p:nvSpPr>
          <p:cNvPr id="132" name="Google Shape;132;p6"/>
          <p:cNvSpPr txBox="1"/>
          <p:nvPr/>
        </p:nvSpPr>
        <p:spPr>
          <a:xfrm>
            <a:off x="3050690" y="3235586"/>
            <a:ext cx="1108511" cy="323135"/>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GB" sz="825" b="1" i="0" u="none" strike="noStrike" cap="none">
                <a:solidFill>
                  <a:schemeClr val="lt1"/>
                </a:solidFill>
                <a:latin typeface="Arial"/>
                <a:ea typeface="Arial"/>
                <a:cs typeface="Arial"/>
                <a:sym typeface="Arial"/>
              </a:rPr>
              <a:t>Richard Green </a:t>
            </a:r>
            <a:endParaRPr sz="8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825" b="1" i="0" u="none" strike="noStrike" cap="none">
                <a:solidFill>
                  <a:schemeClr val="lt1"/>
                </a:solidFill>
                <a:latin typeface="Arial"/>
                <a:ea typeface="Arial"/>
                <a:cs typeface="Arial"/>
                <a:sym typeface="Arial"/>
              </a:rPr>
              <a:t>Andrew Williams</a:t>
            </a:r>
            <a:endParaRPr sz="825" b="0" i="0" u="none" strike="noStrike" cap="none">
              <a:solidFill>
                <a:srgbClr val="000000"/>
              </a:solidFill>
              <a:latin typeface="Arial"/>
              <a:ea typeface="Arial"/>
              <a:cs typeface="Arial"/>
              <a:sym typeface="Arial"/>
            </a:endParaRPr>
          </a:p>
        </p:txBody>
      </p:sp>
      <p:sp>
        <p:nvSpPr>
          <p:cNvPr id="133" name="Google Shape;133;p6"/>
          <p:cNvSpPr txBox="1"/>
          <p:nvPr/>
        </p:nvSpPr>
        <p:spPr>
          <a:xfrm>
            <a:off x="4820539" y="3273679"/>
            <a:ext cx="950249" cy="323135"/>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GB" sz="825" b="1" i="0" u="none" strike="noStrike" cap="none">
                <a:solidFill>
                  <a:schemeClr val="lt1"/>
                </a:solidFill>
                <a:latin typeface="Arial"/>
                <a:ea typeface="Arial"/>
                <a:cs typeface="Arial"/>
                <a:sym typeface="Arial"/>
              </a:rPr>
              <a:t>John Barentine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825" b="1" i="0" u="none" strike="noStrike" cap="none">
                <a:solidFill>
                  <a:schemeClr val="lt1"/>
                </a:solidFill>
                <a:latin typeface="Arial"/>
                <a:ea typeface="Arial"/>
                <a:cs typeface="Arial"/>
                <a:sym typeface="Arial"/>
              </a:rPr>
              <a:t>Jessica Heim </a:t>
            </a:r>
            <a:endParaRPr sz="825" b="0" i="0" u="none" strike="noStrike" cap="none">
              <a:solidFill>
                <a:srgbClr val="000000"/>
              </a:solidFill>
              <a:latin typeface="Arial"/>
              <a:ea typeface="Arial"/>
              <a:cs typeface="Arial"/>
              <a:sym typeface="Arial"/>
            </a:endParaRPr>
          </a:p>
        </p:txBody>
      </p:sp>
      <p:sp>
        <p:nvSpPr>
          <p:cNvPr id="134" name="Google Shape;134;p6"/>
          <p:cNvSpPr txBox="1"/>
          <p:nvPr/>
        </p:nvSpPr>
        <p:spPr>
          <a:xfrm>
            <a:off x="3953085" y="3983203"/>
            <a:ext cx="1006853" cy="323135"/>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GB" sz="825" b="1" i="0" u="none" strike="noStrike" cap="none">
                <a:solidFill>
                  <a:schemeClr val="lt1"/>
                </a:solidFill>
                <a:latin typeface="Arial"/>
                <a:ea typeface="Arial"/>
                <a:cs typeface="Arial"/>
                <a:sym typeface="Arial"/>
              </a:rPr>
              <a:t>Chris Hofer</a:t>
            </a:r>
            <a:endParaRPr sz="8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825" b="1" i="0" u="none" strike="noStrike" cap="none">
                <a:solidFill>
                  <a:schemeClr val="lt1"/>
                </a:solidFill>
                <a:latin typeface="Arial"/>
                <a:ea typeface="Arial"/>
                <a:cs typeface="Arial"/>
                <a:sym typeface="Arial"/>
              </a:rPr>
              <a:t>Tim Stevenson</a:t>
            </a:r>
            <a:endParaRPr sz="825"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311700" y="25198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Is mitigation possible? </a:t>
            </a:r>
            <a:endParaRPr/>
          </a:p>
        </p:txBody>
      </p:sp>
      <p:sp>
        <p:nvSpPr>
          <p:cNvPr id="140" name="Google Shape;140;p7"/>
          <p:cNvSpPr txBox="1">
            <a:spLocks noGrp="1"/>
          </p:cNvSpPr>
          <p:nvPr>
            <p:ph type="body" idx="1"/>
          </p:nvPr>
        </p:nvSpPr>
        <p:spPr>
          <a:xfrm>
            <a:off x="311700" y="944880"/>
            <a:ext cx="8520600" cy="3850639"/>
          </a:xfrm>
          <a:prstGeom prst="rect">
            <a:avLst/>
          </a:prstGeom>
          <a:noFill/>
          <a:ln>
            <a:noFill/>
          </a:ln>
        </p:spPr>
        <p:txBody>
          <a:bodyPr spcFirstLastPara="1" wrap="square" lIns="91425" tIns="91425" rIns="91425" bIns="91425" anchor="t" anchorCtr="0">
            <a:normAutofit fontScale="92500" lnSpcReduction="20000"/>
          </a:bodyPr>
          <a:lstStyle/>
          <a:p>
            <a:pPr marL="285750" lvl="0" indent="-274605" algn="l" rtl="0">
              <a:lnSpc>
                <a:spcPct val="115000"/>
              </a:lnSpc>
              <a:spcBef>
                <a:spcPts val="0"/>
              </a:spcBef>
              <a:spcAft>
                <a:spcPts val="0"/>
              </a:spcAft>
              <a:buSzPct val="129999"/>
              <a:buChar char="•"/>
            </a:pPr>
            <a:r>
              <a:rPr lang="en-GB"/>
              <a:t>Satellites can be made less reflective:</a:t>
            </a:r>
            <a:endParaRPr/>
          </a:p>
          <a:p>
            <a:pPr marL="800100" lvl="1" indent="-308832" algn="l" rtl="0">
              <a:lnSpc>
                <a:spcPct val="115000"/>
              </a:lnSpc>
              <a:spcBef>
                <a:spcPts val="1200"/>
              </a:spcBef>
              <a:spcAft>
                <a:spcPts val="0"/>
              </a:spcAft>
              <a:buClr>
                <a:srgbClr val="FFFF00"/>
              </a:buClr>
              <a:buSzPct val="130000"/>
              <a:buFont typeface="Noto Sans Symbols"/>
              <a:buChar char="➢"/>
            </a:pPr>
            <a:r>
              <a:rPr lang="en-GB">
                <a:solidFill>
                  <a:schemeClr val="lt1"/>
                </a:solidFill>
              </a:rPr>
              <a:t>The pristine vision of the night sky is preserved</a:t>
            </a:r>
            <a:endParaRPr/>
          </a:p>
          <a:p>
            <a:pPr marL="800100" lvl="1" indent="-308832" algn="l" rtl="0">
              <a:lnSpc>
                <a:spcPct val="115000"/>
              </a:lnSpc>
              <a:spcBef>
                <a:spcPts val="1200"/>
              </a:spcBef>
              <a:spcAft>
                <a:spcPts val="0"/>
              </a:spcAft>
              <a:buClr>
                <a:srgbClr val="FFFF00"/>
              </a:buClr>
              <a:buSzPct val="130000"/>
              <a:buFont typeface="Noto Sans Symbols"/>
              <a:buChar char="➢"/>
            </a:pPr>
            <a:r>
              <a:rPr lang="en-GB">
                <a:solidFill>
                  <a:schemeClr val="lt1"/>
                </a:solidFill>
              </a:rPr>
              <a:t>The astronomical detectors are not saturated or damaged and the satellites’ trails can be partially removed by post processing</a:t>
            </a:r>
            <a:endParaRPr/>
          </a:p>
          <a:p>
            <a:pPr marL="285750" lvl="0" indent="-274605" algn="l" rtl="0">
              <a:lnSpc>
                <a:spcPct val="115000"/>
              </a:lnSpc>
              <a:spcBef>
                <a:spcPts val="1200"/>
              </a:spcBef>
              <a:spcAft>
                <a:spcPts val="0"/>
              </a:spcAft>
              <a:buSzPct val="129999"/>
              <a:buChar char="•"/>
            </a:pPr>
            <a:r>
              <a:rPr lang="en-GB"/>
              <a:t>The apparent position of the satellites can be accurately predicted:</a:t>
            </a:r>
            <a:endParaRPr/>
          </a:p>
          <a:p>
            <a:pPr marL="800100" lvl="1" indent="-308832" algn="l" rtl="0">
              <a:lnSpc>
                <a:spcPct val="115000"/>
              </a:lnSpc>
              <a:spcBef>
                <a:spcPts val="1200"/>
              </a:spcBef>
              <a:spcAft>
                <a:spcPts val="0"/>
              </a:spcAft>
              <a:buClr>
                <a:srgbClr val="FFFF00"/>
              </a:buClr>
              <a:buSzPct val="130000"/>
              <a:buFont typeface="Noto Sans Symbols"/>
              <a:buChar char="➢"/>
            </a:pPr>
            <a:r>
              <a:rPr lang="en-GB">
                <a:solidFill>
                  <a:schemeClr val="lt1"/>
                </a:solidFill>
              </a:rPr>
              <a:t>The astronomical observation can be interrupted during the passage of the satellites within the field of view of the telescopes</a:t>
            </a:r>
            <a:endParaRPr/>
          </a:p>
          <a:p>
            <a:pPr marL="285750" lvl="0" indent="-274605" algn="l" rtl="0">
              <a:lnSpc>
                <a:spcPct val="115000"/>
              </a:lnSpc>
              <a:spcBef>
                <a:spcPts val="1200"/>
              </a:spcBef>
              <a:spcAft>
                <a:spcPts val="0"/>
              </a:spcAft>
              <a:buSzPct val="129999"/>
              <a:buChar char="•"/>
            </a:pPr>
            <a:r>
              <a:rPr lang="en-GB"/>
              <a:t>The radio emission of the satellites can be interrupted or deviated when passing over major radio-astronomical observatories</a:t>
            </a:r>
            <a:endParaRPr/>
          </a:p>
          <a:p>
            <a:pPr marL="285750" lvl="0" indent="-274605" algn="l" rtl="0">
              <a:lnSpc>
                <a:spcPct val="115000"/>
              </a:lnSpc>
              <a:spcBef>
                <a:spcPts val="1200"/>
              </a:spcBef>
              <a:spcAft>
                <a:spcPts val="1200"/>
              </a:spcAft>
              <a:buSzPct val="129999"/>
              <a:buChar char="•"/>
            </a:pPr>
            <a:r>
              <a:rPr lang="en-GB">
                <a:solidFill>
                  <a:schemeClr val="lt1"/>
                </a:solidFill>
              </a:rPr>
              <a:t>The </a:t>
            </a:r>
            <a:r>
              <a:rPr lang="en-GB"/>
              <a:t>wavelengths bands of radio-astronomical interest should continued to be protected (an ITU-R matter – more later)</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Yes, but…</a:t>
            </a:r>
            <a:endParaRPr/>
          </a:p>
        </p:txBody>
      </p:sp>
      <p:sp>
        <p:nvSpPr>
          <p:cNvPr id="146" name="Google Shape;146;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400050" lvl="0" indent="-274605" algn="l" rtl="0">
              <a:lnSpc>
                <a:spcPct val="115000"/>
              </a:lnSpc>
              <a:spcBef>
                <a:spcPts val="0"/>
              </a:spcBef>
              <a:spcAft>
                <a:spcPts val="0"/>
              </a:spcAft>
              <a:buClr>
                <a:schemeClr val="lt1"/>
              </a:buClr>
              <a:buSzPct val="129999"/>
              <a:buFont typeface="Arial"/>
              <a:buChar char="•"/>
            </a:pPr>
            <a:r>
              <a:rPr lang="en-GB"/>
              <a:t>A strong collaboration with the satellites industries and private companies </a:t>
            </a:r>
            <a:br>
              <a:rPr lang="en-GB"/>
            </a:br>
            <a:r>
              <a:rPr lang="en-GB"/>
              <a:t>is needed. </a:t>
            </a:r>
            <a:endParaRPr/>
          </a:p>
          <a:p>
            <a:pPr marL="914400" lvl="1" indent="-310291" algn="l" rtl="0">
              <a:lnSpc>
                <a:spcPct val="115000"/>
              </a:lnSpc>
              <a:spcBef>
                <a:spcPts val="0"/>
              </a:spcBef>
              <a:spcAft>
                <a:spcPts val="0"/>
              </a:spcAft>
              <a:buClr>
                <a:schemeClr val="lt1"/>
              </a:buClr>
              <a:buSzPct val="108108"/>
              <a:buChar char="➢"/>
            </a:pPr>
            <a:r>
              <a:rPr lang="en-GB">
                <a:solidFill>
                  <a:schemeClr val="lt1"/>
                </a:solidFill>
              </a:rPr>
              <a:t>Best practices have to be identified and voluntarily implemented.</a:t>
            </a:r>
            <a:endParaRPr/>
          </a:p>
          <a:p>
            <a:pPr marL="914400" lvl="1" indent="-310291" algn="l" rtl="0">
              <a:lnSpc>
                <a:spcPct val="115000"/>
              </a:lnSpc>
              <a:spcBef>
                <a:spcPts val="0"/>
              </a:spcBef>
              <a:spcAft>
                <a:spcPts val="0"/>
              </a:spcAft>
              <a:buClr>
                <a:schemeClr val="lt1"/>
              </a:buClr>
              <a:buSzPct val="108108"/>
              <a:buChar char="➢"/>
            </a:pPr>
            <a:r>
              <a:rPr lang="en-GB">
                <a:solidFill>
                  <a:schemeClr val="lt1"/>
                </a:solidFill>
              </a:rPr>
              <a:t>Experience shows that companies are more amenable to implement them if they become </a:t>
            </a:r>
            <a:r>
              <a:rPr lang="en-GB" b="0" i="0" u="none" strike="noStrike">
                <a:solidFill>
                  <a:schemeClr val="lt1"/>
                </a:solidFill>
                <a:latin typeface="Arial"/>
                <a:ea typeface="Arial"/>
                <a:cs typeface="Arial"/>
                <a:sym typeface="Arial"/>
              </a:rPr>
              <a:t>knowledgeable</a:t>
            </a:r>
            <a:r>
              <a:rPr lang="en-GB">
                <a:solidFill>
                  <a:schemeClr val="lt1"/>
                </a:solidFill>
              </a:rPr>
              <a:t> in the early phase of the constellation design</a:t>
            </a:r>
            <a:endParaRPr/>
          </a:p>
          <a:p>
            <a:pPr marL="400050" lvl="0" indent="-148304" algn="l" rtl="0">
              <a:lnSpc>
                <a:spcPct val="115000"/>
              </a:lnSpc>
              <a:spcBef>
                <a:spcPts val="0"/>
              </a:spcBef>
              <a:spcAft>
                <a:spcPts val="0"/>
              </a:spcAft>
              <a:buClr>
                <a:schemeClr val="lt1"/>
              </a:buClr>
              <a:buSzPct val="129999"/>
              <a:buFont typeface="Arial"/>
              <a:buNone/>
            </a:pPr>
            <a:endParaRPr/>
          </a:p>
          <a:p>
            <a:pPr marL="400050" lvl="0" indent="-274605" algn="l" rtl="0">
              <a:lnSpc>
                <a:spcPct val="115000"/>
              </a:lnSpc>
              <a:spcBef>
                <a:spcPts val="0"/>
              </a:spcBef>
              <a:spcAft>
                <a:spcPts val="0"/>
              </a:spcAft>
              <a:buClr>
                <a:schemeClr val="lt1"/>
              </a:buClr>
              <a:buSzPct val="129999"/>
              <a:buFont typeface="Arial"/>
              <a:buChar char="•"/>
            </a:pPr>
            <a:r>
              <a:rPr lang="en-GB">
                <a:solidFill>
                  <a:schemeClr val="lt1"/>
                </a:solidFill>
              </a:rPr>
              <a:t>The IAU CPS is working along these lines with, until now, satisfactory results.</a:t>
            </a:r>
            <a:br>
              <a:rPr lang="en-GB">
                <a:solidFill>
                  <a:schemeClr val="lt1"/>
                </a:solidFill>
              </a:rPr>
            </a:br>
            <a:endParaRPr>
              <a:solidFill>
                <a:schemeClr val="lt1"/>
              </a:solidFill>
            </a:endParaRPr>
          </a:p>
          <a:p>
            <a:pPr marL="400050" lvl="0" indent="-274605" algn="l" rtl="0">
              <a:lnSpc>
                <a:spcPct val="115000"/>
              </a:lnSpc>
              <a:spcBef>
                <a:spcPts val="0"/>
              </a:spcBef>
              <a:spcAft>
                <a:spcPts val="0"/>
              </a:spcAft>
              <a:buClr>
                <a:schemeClr val="lt1"/>
              </a:buClr>
              <a:buSzPct val="129999"/>
              <a:buFont typeface="Arial"/>
              <a:buChar char="•"/>
            </a:pPr>
            <a:r>
              <a:rPr lang="en-GB"/>
              <a:t>However, the situation is in fast evolution, involving more Countries and possibly larger and more impacting satellites.</a:t>
            </a:r>
            <a:br>
              <a:rPr lang="en-GB"/>
            </a:br>
            <a:endParaRPr/>
          </a:p>
          <a:p>
            <a:pPr marL="400050" lvl="0" indent="-274605" algn="l" rtl="0">
              <a:lnSpc>
                <a:spcPct val="115000"/>
              </a:lnSpc>
              <a:spcBef>
                <a:spcPts val="0"/>
              </a:spcBef>
              <a:spcAft>
                <a:spcPts val="0"/>
              </a:spcAft>
              <a:buClr>
                <a:schemeClr val="lt1"/>
              </a:buClr>
              <a:buSzPct val="129999"/>
              <a:buFont typeface="Arial"/>
              <a:buChar char="•"/>
            </a:pPr>
            <a:r>
              <a:rPr lang="en-GB"/>
              <a:t>In order to remain effective, the best practices need to be acknowledged and supported by the Governments from which the companies depend.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3a8264095b_0_44"/>
          <p:cNvSpPr txBox="1">
            <a:spLocks noGrp="1"/>
          </p:cNvSpPr>
          <p:nvPr>
            <p:ph type="title"/>
          </p:nvPr>
        </p:nvSpPr>
        <p:spPr>
          <a:xfrm>
            <a:off x="311700" y="19401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COPUOS and STSC 2020-2024</a:t>
            </a:r>
            <a:endParaRPr dirty="0"/>
          </a:p>
        </p:txBody>
      </p:sp>
      <p:sp>
        <p:nvSpPr>
          <p:cNvPr id="228" name="Google Shape;228;g23a8264095b_0_44"/>
          <p:cNvSpPr txBox="1">
            <a:spLocks noGrp="1"/>
          </p:cNvSpPr>
          <p:nvPr>
            <p:ph type="body" idx="1"/>
          </p:nvPr>
        </p:nvSpPr>
        <p:spPr>
          <a:xfrm>
            <a:off x="311700" y="766714"/>
            <a:ext cx="8520600" cy="4020439"/>
          </a:xfrm>
          <a:prstGeom prst="rect">
            <a:avLst/>
          </a:prstGeom>
        </p:spPr>
        <p:txBody>
          <a:bodyPr spcFirstLastPara="1" wrap="square" lIns="91425" tIns="91425" rIns="91425" bIns="91425" anchor="t" anchorCtr="0">
            <a:normAutofit fontScale="85000" lnSpcReduction="10000"/>
          </a:bodyPr>
          <a:lstStyle/>
          <a:p>
            <a:pPr marL="0" lvl="0" indent="0" algn="l" rtl="0">
              <a:lnSpc>
                <a:spcPct val="114000"/>
              </a:lnSpc>
              <a:spcBef>
                <a:spcPts val="0"/>
              </a:spcBef>
              <a:spcAft>
                <a:spcPts val="0"/>
              </a:spcAft>
              <a:buClr>
                <a:schemeClr val="dk1"/>
              </a:buClr>
              <a:buSzPct val="52380"/>
              <a:buFont typeface="Arial"/>
              <a:buNone/>
            </a:pPr>
            <a:r>
              <a:rPr lang="en-GB" sz="2100" dirty="0">
                <a:solidFill>
                  <a:srgbClr val="FFFFFF"/>
                </a:solidFill>
              </a:rPr>
              <a:t>•</a:t>
            </a:r>
            <a:r>
              <a:rPr lang="en-GB" sz="1700" dirty="0">
                <a:solidFill>
                  <a:srgbClr val="FFC000"/>
                </a:solidFill>
              </a:rPr>
              <a:t>COPUOS</a:t>
            </a:r>
            <a:r>
              <a:rPr lang="en-GB" sz="1700" dirty="0">
                <a:solidFill>
                  <a:srgbClr val="FFFFFF"/>
                </a:solidFill>
              </a:rPr>
              <a:t>: </a:t>
            </a:r>
            <a:r>
              <a:rPr lang="en-GB" sz="1700" dirty="0" err="1">
                <a:solidFill>
                  <a:srgbClr val="FFC000"/>
                </a:solidFill>
              </a:rPr>
              <a:t>CO</a:t>
            </a:r>
            <a:r>
              <a:rPr lang="en-GB" sz="1700" dirty="0" err="1">
                <a:solidFill>
                  <a:srgbClr val="FFFFFF"/>
                </a:solidFill>
              </a:rPr>
              <a:t>mmittee</a:t>
            </a:r>
            <a:r>
              <a:rPr lang="en-GB" sz="1700" dirty="0">
                <a:solidFill>
                  <a:srgbClr val="FFFFFF"/>
                </a:solidFill>
              </a:rPr>
              <a:t> for the </a:t>
            </a:r>
            <a:r>
              <a:rPr lang="en-GB" sz="1700" dirty="0">
                <a:solidFill>
                  <a:srgbClr val="FFC000"/>
                </a:solidFill>
              </a:rPr>
              <a:t>P</a:t>
            </a:r>
            <a:r>
              <a:rPr lang="en-GB" sz="1700" dirty="0">
                <a:solidFill>
                  <a:srgbClr val="FFFFFF"/>
                </a:solidFill>
              </a:rPr>
              <a:t>eaceful </a:t>
            </a:r>
            <a:r>
              <a:rPr lang="en-GB" sz="1700" dirty="0">
                <a:solidFill>
                  <a:srgbClr val="FFC000"/>
                </a:solidFill>
              </a:rPr>
              <a:t>U</a:t>
            </a:r>
            <a:r>
              <a:rPr lang="en-GB" sz="1700" dirty="0">
                <a:solidFill>
                  <a:srgbClr val="FFFFFF"/>
                </a:solidFill>
              </a:rPr>
              <a:t>se of </a:t>
            </a:r>
            <a:r>
              <a:rPr lang="en-GB" sz="1700" dirty="0">
                <a:solidFill>
                  <a:srgbClr val="FFC000"/>
                </a:solidFill>
              </a:rPr>
              <a:t>O</a:t>
            </a:r>
            <a:r>
              <a:rPr lang="en-GB" sz="1700" dirty="0">
                <a:solidFill>
                  <a:srgbClr val="FFFFFF"/>
                </a:solidFill>
              </a:rPr>
              <a:t>uter </a:t>
            </a:r>
            <a:r>
              <a:rPr lang="en-GB" sz="1700" dirty="0">
                <a:solidFill>
                  <a:srgbClr val="FFC000"/>
                </a:solidFill>
              </a:rPr>
              <a:t>S</a:t>
            </a:r>
            <a:r>
              <a:rPr lang="en-GB" sz="1700" dirty="0">
                <a:solidFill>
                  <a:srgbClr val="FFFFFF"/>
                </a:solidFill>
              </a:rPr>
              <a:t>pace</a:t>
            </a:r>
            <a:endParaRPr sz="1700" dirty="0">
              <a:solidFill>
                <a:srgbClr val="FFFFFF"/>
              </a:solidFill>
            </a:endParaRPr>
          </a:p>
          <a:p>
            <a:pPr marL="457200" lvl="0" indent="0" algn="l" rtl="0">
              <a:lnSpc>
                <a:spcPct val="114000"/>
              </a:lnSpc>
              <a:spcBef>
                <a:spcPts val="0"/>
              </a:spcBef>
              <a:spcAft>
                <a:spcPts val="0"/>
              </a:spcAft>
              <a:buClr>
                <a:schemeClr val="dk1"/>
              </a:buClr>
              <a:buSzPct val="84615"/>
              <a:buFont typeface="Arial"/>
              <a:buNone/>
            </a:pPr>
            <a:r>
              <a:rPr lang="en-GB" dirty="0">
                <a:solidFill>
                  <a:srgbClr val="FFFFFF"/>
                </a:solidFill>
              </a:rPr>
              <a:t>•</a:t>
            </a:r>
            <a:r>
              <a:rPr lang="en-GB" sz="1300" dirty="0">
                <a:solidFill>
                  <a:srgbClr val="FFFFFF"/>
                </a:solidFill>
              </a:rPr>
              <a:t>STSC: Scientific and Technical </a:t>
            </a:r>
            <a:r>
              <a:rPr lang="en-GB" sz="1300" dirty="0" err="1">
                <a:solidFill>
                  <a:srgbClr val="FFFFFF"/>
                </a:solidFill>
              </a:rPr>
              <a:t>SubCommittee</a:t>
            </a:r>
            <a:endParaRPr sz="1300" dirty="0">
              <a:solidFill>
                <a:srgbClr val="FFFFFF"/>
              </a:solidFill>
            </a:endParaRPr>
          </a:p>
          <a:p>
            <a:pPr marL="457200" lvl="0" indent="0" algn="l" rtl="0">
              <a:lnSpc>
                <a:spcPct val="114000"/>
              </a:lnSpc>
              <a:spcBef>
                <a:spcPts val="0"/>
              </a:spcBef>
              <a:spcAft>
                <a:spcPts val="0"/>
              </a:spcAft>
              <a:buClr>
                <a:schemeClr val="dk1"/>
              </a:buClr>
              <a:buSzPct val="84615"/>
              <a:buFont typeface="Arial"/>
              <a:buNone/>
            </a:pPr>
            <a:r>
              <a:rPr lang="en-GB" dirty="0">
                <a:solidFill>
                  <a:srgbClr val="FFFFFF"/>
                </a:solidFill>
              </a:rPr>
              <a:t>•</a:t>
            </a:r>
            <a:r>
              <a:rPr lang="en-GB" sz="1300" dirty="0">
                <a:solidFill>
                  <a:srgbClr val="FFFFFF"/>
                </a:solidFill>
              </a:rPr>
              <a:t>LSC:	Legal </a:t>
            </a:r>
            <a:r>
              <a:rPr lang="en-GB" sz="1300" dirty="0" err="1">
                <a:solidFill>
                  <a:srgbClr val="FFFFFF"/>
                </a:solidFill>
              </a:rPr>
              <a:t>SubCommittee</a:t>
            </a:r>
            <a:endParaRPr sz="1300" dirty="0">
              <a:solidFill>
                <a:srgbClr val="FFFFFF"/>
              </a:solidFill>
            </a:endParaRPr>
          </a:p>
          <a:p>
            <a:pPr marL="0" lvl="0" indent="0" algn="l" rtl="0">
              <a:lnSpc>
                <a:spcPct val="114000"/>
              </a:lnSpc>
              <a:spcBef>
                <a:spcPts val="0"/>
              </a:spcBef>
              <a:spcAft>
                <a:spcPts val="0"/>
              </a:spcAft>
              <a:buClr>
                <a:schemeClr val="dk1"/>
              </a:buClr>
              <a:buSzPct val="52380"/>
              <a:buFont typeface="Arial"/>
              <a:buNone/>
            </a:pPr>
            <a:r>
              <a:rPr lang="en-GB" sz="2100" dirty="0">
                <a:solidFill>
                  <a:srgbClr val="FFFFFF"/>
                </a:solidFill>
              </a:rPr>
              <a:t>•</a:t>
            </a:r>
            <a:r>
              <a:rPr lang="en-GB" sz="1700" dirty="0">
                <a:solidFill>
                  <a:srgbClr val="FFC000"/>
                </a:solidFill>
              </a:rPr>
              <a:t>57</a:t>
            </a:r>
            <a:r>
              <a:rPr lang="en-GB" sz="2100" baseline="30000" dirty="0">
                <a:solidFill>
                  <a:srgbClr val="FFC000"/>
                </a:solidFill>
              </a:rPr>
              <a:t>th</a:t>
            </a:r>
            <a:r>
              <a:rPr lang="en-GB" sz="1700" dirty="0">
                <a:solidFill>
                  <a:srgbClr val="FFC000"/>
                </a:solidFill>
              </a:rPr>
              <a:t> STSC (2020) </a:t>
            </a:r>
            <a:r>
              <a:rPr lang="en-GB" sz="1700" dirty="0">
                <a:solidFill>
                  <a:srgbClr val="FFFFFF"/>
                </a:solidFill>
              </a:rPr>
              <a:t>– Technical Presentation</a:t>
            </a:r>
            <a:endParaRPr sz="1700" dirty="0">
              <a:solidFill>
                <a:srgbClr val="FFFFFF"/>
              </a:solidFill>
            </a:endParaRPr>
          </a:p>
          <a:p>
            <a:pPr marL="457200" lvl="0" indent="0" algn="l" rtl="0">
              <a:lnSpc>
                <a:spcPct val="114000"/>
              </a:lnSpc>
              <a:spcBef>
                <a:spcPts val="0"/>
              </a:spcBef>
              <a:spcAft>
                <a:spcPts val="0"/>
              </a:spcAft>
              <a:buClr>
                <a:schemeClr val="dk1"/>
              </a:buClr>
              <a:buSzPct val="84615"/>
              <a:buFont typeface="Arial"/>
              <a:buNone/>
            </a:pPr>
            <a:r>
              <a:rPr lang="en-GB" dirty="0">
                <a:solidFill>
                  <a:srgbClr val="FFFFFF"/>
                </a:solidFill>
              </a:rPr>
              <a:t>•</a:t>
            </a:r>
            <a:r>
              <a:rPr lang="en-GB" sz="1300" dirty="0">
                <a:solidFill>
                  <a:srgbClr val="FFFFFF"/>
                </a:solidFill>
              </a:rPr>
              <a:t>Raising attention</a:t>
            </a:r>
            <a:endParaRPr sz="1300" dirty="0">
              <a:solidFill>
                <a:srgbClr val="FFFFFF"/>
              </a:solidFill>
            </a:endParaRPr>
          </a:p>
          <a:p>
            <a:pPr marL="0" lvl="0" indent="0" algn="l" rtl="0">
              <a:lnSpc>
                <a:spcPct val="114000"/>
              </a:lnSpc>
              <a:spcBef>
                <a:spcPts val="0"/>
              </a:spcBef>
              <a:spcAft>
                <a:spcPts val="0"/>
              </a:spcAft>
              <a:buClr>
                <a:schemeClr val="dk1"/>
              </a:buClr>
              <a:buSzPct val="52380"/>
              <a:buFont typeface="Arial"/>
              <a:buNone/>
            </a:pPr>
            <a:r>
              <a:rPr lang="en-GB" sz="2100" dirty="0">
                <a:solidFill>
                  <a:srgbClr val="FFFFFF"/>
                </a:solidFill>
              </a:rPr>
              <a:t>•</a:t>
            </a:r>
            <a:r>
              <a:rPr lang="en-GB" sz="1700" dirty="0">
                <a:solidFill>
                  <a:srgbClr val="FFC000"/>
                </a:solidFill>
              </a:rPr>
              <a:t>58</a:t>
            </a:r>
            <a:r>
              <a:rPr lang="en-GB" sz="2100" baseline="30000" dirty="0">
                <a:solidFill>
                  <a:srgbClr val="FFC000"/>
                </a:solidFill>
              </a:rPr>
              <a:t>th</a:t>
            </a:r>
            <a:r>
              <a:rPr lang="en-GB" sz="1700" dirty="0">
                <a:solidFill>
                  <a:srgbClr val="FFC000"/>
                </a:solidFill>
              </a:rPr>
              <a:t> STSC (2021) </a:t>
            </a:r>
            <a:r>
              <a:rPr lang="en-GB" sz="1700" dirty="0">
                <a:solidFill>
                  <a:srgbClr val="FFFFFF"/>
                </a:solidFill>
              </a:rPr>
              <a:t>– CPR (Chile, Ethiopia, Jordan, Slovakia, Spain, IAU, ESO, SKAO) and </a:t>
            </a:r>
            <a:br>
              <a:rPr lang="en-GB" sz="1700" dirty="0">
                <a:solidFill>
                  <a:srgbClr val="FFFFFF"/>
                </a:solidFill>
              </a:rPr>
            </a:br>
            <a:r>
              <a:rPr lang="en-GB" sz="1700" dirty="0">
                <a:solidFill>
                  <a:srgbClr val="FFFFFF"/>
                </a:solidFill>
              </a:rPr>
              <a:t>        Technical Presentation (C. Walker)</a:t>
            </a:r>
            <a:endParaRPr sz="1700" dirty="0">
              <a:solidFill>
                <a:srgbClr val="FFFFFF"/>
              </a:solidFill>
            </a:endParaRPr>
          </a:p>
          <a:p>
            <a:pPr marL="457200" lvl="0" indent="0" algn="l" rtl="0">
              <a:lnSpc>
                <a:spcPct val="114000"/>
              </a:lnSpc>
              <a:spcBef>
                <a:spcPts val="0"/>
              </a:spcBef>
              <a:spcAft>
                <a:spcPts val="0"/>
              </a:spcAft>
              <a:buClr>
                <a:schemeClr val="dk1"/>
              </a:buClr>
              <a:buSzPct val="50000"/>
              <a:buFont typeface="Arial"/>
              <a:buNone/>
            </a:pPr>
            <a:r>
              <a:rPr lang="en-GB" dirty="0">
                <a:solidFill>
                  <a:srgbClr val="FFFFFF"/>
                </a:solidFill>
              </a:rPr>
              <a:t>•</a:t>
            </a:r>
            <a:r>
              <a:rPr lang="en-GB" sz="1300" dirty="0">
                <a:solidFill>
                  <a:srgbClr val="FFFFFF"/>
                </a:solidFill>
              </a:rPr>
              <a:t>Positive support by 18 Delegations, dedicated Item in the Agenda of STSC 59</a:t>
            </a:r>
            <a:r>
              <a:rPr lang="en-GB" sz="2200" baseline="30000" dirty="0">
                <a:solidFill>
                  <a:srgbClr val="FFFFFF"/>
                </a:solidFill>
              </a:rPr>
              <a:t>th</a:t>
            </a:r>
            <a:endParaRPr sz="2200" baseline="30000" dirty="0">
              <a:solidFill>
                <a:srgbClr val="FFFFFF"/>
              </a:solidFill>
            </a:endParaRPr>
          </a:p>
          <a:p>
            <a:pPr marL="0" lvl="0" indent="0" algn="l" rtl="0">
              <a:lnSpc>
                <a:spcPct val="114000"/>
              </a:lnSpc>
              <a:spcBef>
                <a:spcPts val="0"/>
              </a:spcBef>
              <a:spcAft>
                <a:spcPts val="0"/>
              </a:spcAft>
              <a:buClr>
                <a:schemeClr val="dk1"/>
              </a:buClr>
              <a:buSzPct val="52380"/>
              <a:buFont typeface="Arial"/>
              <a:buNone/>
            </a:pPr>
            <a:r>
              <a:rPr lang="en-GB" sz="2100" dirty="0">
                <a:solidFill>
                  <a:srgbClr val="FFFFFF"/>
                </a:solidFill>
              </a:rPr>
              <a:t>•</a:t>
            </a:r>
            <a:r>
              <a:rPr lang="en-GB" sz="1700" dirty="0">
                <a:solidFill>
                  <a:srgbClr val="FFC000"/>
                </a:solidFill>
              </a:rPr>
              <a:t>59</a:t>
            </a:r>
            <a:r>
              <a:rPr lang="en-GB" sz="2100" baseline="30000" dirty="0">
                <a:solidFill>
                  <a:srgbClr val="FFC000"/>
                </a:solidFill>
              </a:rPr>
              <a:t>th</a:t>
            </a:r>
            <a:r>
              <a:rPr lang="en-GB" sz="1700" dirty="0">
                <a:solidFill>
                  <a:srgbClr val="FFC000"/>
                </a:solidFill>
              </a:rPr>
              <a:t> STSC (2022) </a:t>
            </a:r>
            <a:r>
              <a:rPr lang="en-GB" sz="1700" dirty="0">
                <a:solidFill>
                  <a:srgbClr val="FFFFFF"/>
                </a:solidFill>
              </a:rPr>
              <a:t>– WP (Austria, Chile, Dominican Republic, Slovakia, Spain, IAU, ESO, SKAO)</a:t>
            </a:r>
            <a:endParaRPr sz="1700" dirty="0">
              <a:solidFill>
                <a:srgbClr val="FFFFFF"/>
              </a:solidFill>
            </a:endParaRPr>
          </a:p>
          <a:p>
            <a:pPr marL="457200" lvl="0" indent="0" algn="l" rtl="0">
              <a:lnSpc>
                <a:spcPct val="114000"/>
              </a:lnSpc>
              <a:spcBef>
                <a:spcPts val="0"/>
              </a:spcBef>
              <a:spcAft>
                <a:spcPts val="0"/>
              </a:spcAft>
              <a:buClr>
                <a:schemeClr val="dk1"/>
              </a:buClr>
              <a:buSzPct val="84615"/>
              <a:buFont typeface="Arial"/>
              <a:buNone/>
            </a:pPr>
            <a:r>
              <a:rPr lang="en-GB" dirty="0">
                <a:solidFill>
                  <a:srgbClr val="FFFFFF"/>
                </a:solidFill>
              </a:rPr>
              <a:t>•</a:t>
            </a:r>
            <a:r>
              <a:rPr lang="en-GB" sz="1300" dirty="0">
                <a:solidFill>
                  <a:srgbClr val="FFFFFF"/>
                </a:solidFill>
              </a:rPr>
              <a:t>25 intervention under the dedicated Agenda Item</a:t>
            </a:r>
            <a:endParaRPr sz="1300" dirty="0">
              <a:solidFill>
                <a:srgbClr val="FFFFFF"/>
              </a:solidFill>
            </a:endParaRPr>
          </a:p>
          <a:p>
            <a:pPr marL="457200" lvl="0" indent="0" algn="l" rtl="0">
              <a:lnSpc>
                <a:spcPct val="114000"/>
              </a:lnSpc>
              <a:spcBef>
                <a:spcPts val="0"/>
              </a:spcBef>
              <a:spcAft>
                <a:spcPts val="0"/>
              </a:spcAft>
              <a:buClr>
                <a:schemeClr val="dk1"/>
              </a:buClr>
              <a:buSzPct val="84615"/>
              <a:buFont typeface="Arial"/>
              <a:buNone/>
            </a:pPr>
            <a:r>
              <a:rPr lang="en-GB" dirty="0">
                <a:solidFill>
                  <a:srgbClr val="FFFFFF"/>
                </a:solidFill>
              </a:rPr>
              <a:t>•</a:t>
            </a:r>
            <a:r>
              <a:rPr lang="en-GB" sz="1300" dirty="0">
                <a:solidFill>
                  <a:srgbClr val="FFFFFF"/>
                </a:solidFill>
              </a:rPr>
              <a:t>Astronomy is instrumental to space activities, its protection is within the COPUOS remit</a:t>
            </a:r>
            <a:endParaRPr sz="1300" dirty="0">
              <a:solidFill>
                <a:srgbClr val="FFFFFF"/>
              </a:solidFill>
            </a:endParaRPr>
          </a:p>
          <a:p>
            <a:pPr marL="457200" lvl="0" indent="0" algn="l" rtl="0">
              <a:lnSpc>
                <a:spcPct val="114000"/>
              </a:lnSpc>
              <a:spcBef>
                <a:spcPts val="0"/>
              </a:spcBef>
              <a:spcAft>
                <a:spcPts val="0"/>
              </a:spcAft>
              <a:buClr>
                <a:schemeClr val="dk1"/>
              </a:buClr>
              <a:buSzPct val="84615"/>
              <a:buFont typeface="Arial"/>
              <a:buNone/>
            </a:pPr>
            <a:r>
              <a:rPr lang="en-GB" dirty="0">
                <a:solidFill>
                  <a:srgbClr val="FFFFFF"/>
                </a:solidFill>
              </a:rPr>
              <a:t>•</a:t>
            </a:r>
            <a:r>
              <a:rPr lang="en-GB" sz="1300" dirty="0">
                <a:solidFill>
                  <a:srgbClr val="FFFFFF"/>
                </a:solidFill>
              </a:rPr>
              <a:t>The constellations’ impact is serious and requires the cooperation of all stakeholders</a:t>
            </a:r>
            <a:endParaRPr sz="1300" dirty="0">
              <a:solidFill>
                <a:srgbClr val="FFFFFF"/>
              </a:solidFill>
            </a:endParaRPr>
          </a:p>
          <a:p>
            <a:pPr marL="457200" lvl="0" indent="0" algn="l" rtl="0">
              <a:lnSpc>
                <a:spcPct val="114000"/>
              </a:lnSpc>
              <a:spcBef>
                <a:spcPts val="0"/>
              </a:spcBef>
              <a:spcAft>
                <a:spcPts val="0"/>
              </a:spcAft>
              <a:buClr>
                <a:schemeClr val="dk1"/>
              </a:buClr>
              <a:buSzPct val="84615"/>
              <a:buFont typeface="Arial"/>
              <a:buNone/>
            </a:pPr>
            <a:r>
              <a:rPr lang="en-GB" dirty="0">
                <a:solidFill>
                  <a:srgbClr val="FFFFFF"/>
                </a:solidFill>
              </a:rPr>
              <a:t>•</a:t>
            </a:r>
            <a:r>
              <a:rPr lang="en-GB" sz="1300" dirty="0">
                <a:solidFill>
                  <a:srgbClr val="FFFFFF"/>
                </a:solidFill>
              </a:rPr>
              <a:t>The dedicated Item shall be  maintained in the Agenda of STSC 60</a:t>
            </a:r>
            <a:r>
              <a:rPr lang="en-GB" sz="2200" baseline="30000" dirty="0">
                <a:solidFill>
                  <a:srgbClr val="FFFFFF"/>
                </a:solidFill>
              </a:rPr>
              <a:t>th</a:t>
            </a:r>
            <a:r>
              <a:rPr lang="en-GB" sz="1300" dirty="0">
                <a:solidFill>
                  <a:srgbClr val="FFFFFF"/>
                </a:solidFill>
              </a:rPr>
              <a:t>  </a:t>
            </a:r>
            <a:endParaRPr sz="1300" dirty="0">
              <a:solidFill>
                <a:srgbClr val="FFFFFF"/>
              </a:solidFill>
            </a:endParaRPr>
          </a:p>
          <a:p>
            <a:pPr marL="0" lvl="0" indent="0" algn="l" rtl="0">
              <a:lnSpc>
                <a:spcPct val="114000"/>
              </a:lnSpc>
              <a:spcBef>
                <a:spcPts val="0"/>
              </a:spcBef>
              <a:spcAft>
                <a:spcPts val="0"/>
              </a:spcAft>
              <a:buClr>
                <a:schemeClr val="dk1"/>
              </a:buClr>
              <a:buSzPct val="52380"/>
              <a:buFont typeface="Arial"/>
              <a:buNone/>
            </a:pPr>
            <a:r>
              <a:rPr lang="en-GB" sz="2100" dirty="0">
                <a:solidFill>
                  <a:srgbClr val="FFFFFF"/>
                </a:solidFill>
              </a:rPr>
              <a:t>•</a:t>
            </a:r>
            <a:r>
              <a:rPr lang="en-GB" sz="1700" dirty="0">
                <a:solidFill>
                  <a:srgbClr val="FFC000"/>
                </a:solidFill>
              </a:rPr>
              <a:t>65</a:t>
            </a:r>
            <a:r>
              <a:rPr lang="en-GB" sz="2100" baseline="30000" dirty="0">
                <a:solidFill>
                  <a:srgbClr val="FFC000"/>
                </a:solidFill>
              </a:rPr>
              <a:t>th</a:t>
            </a:r>
            <a:r>
              <a:rPr lang="en-GB" sz="1700" dirty="0">
                <a:solidFill>
                  <a:srgbClr val="FFC000"/>
                </a:solidFill>
              </a:rPr>
              <a:t> COPUOS (2022) </a:t>
            </a:r>
            <a:r>
              <a:rPr lang="en-GB" sz="1700" dirty="0">
                <a:solidFill>
                  <a:srgbClr val="FFFFFF"/>
                </a:solidFill>
              </a:rPr>
              <a:t>– The CPS presented</a:t>
            </a:r>
            <a:endParaRPr sz="1700" dirty="0">
              <a:solidFill>
                <a:srgbClr val="FFFFFF"/>
              </a:solidFill>
            </a:endParaRPr>
          </a:p>
          <a:p>
            <a:pPr marL="457200" lvl="0" indent="0" algn="l" rtl="0">
              <a:lnSpc>
                <a:spcPct val="114000"/>
              </a:lnSpc>
              <a:spcBef>
                <a:spcPts val="0"/>
              </a:spcBef>
              <a:spcAft>
                <a:spcPts val="0"/>
              </a:spcAft>
              <a:buClr>
                <a:schemeClr val="dk1"/>
              </a:buClr>
              <a:buSzPct val="84615"/>
              <a:buFont typeface="Arial"/>
              <a:buNone/>
            </a:pPr>
            <a:r>
              <a:rPr lang="en-GB" dirty="0">
                <a:solidFill>
                  <a:srgbClr val="FFFFFF"/>
                </a:solidFill>
              </a:rPr>
              <a:t>•</a:t>
            </a:r>
            <a:r>
              <a:rPr lang="en-GB" sz="1300" dirty="0">
                <a:solidFill>
                  <a:srgbClr val="FFFFFF"/>
                </a:solidFill>
              </a:rPr>
              <a:t>Very positive comments by about 15 Delegations (including China for the first time)</a:t>
            </a:r>
            <a:endParaRPr sz="1300" dirty="0">
              <a:solidFill>
                <a:srgbClr val="FFFFFF"/>
              </a:solidFill>
            </a:endParaRPr>
          </a:p>
          <a:p>
            <a:pPr marL="0" lvl="0" indent="0" algn="l" rtl="0">
              <a:spcBef>
                <a:spcPts val="0"/>
              </a:spcBef>
              <a:spcAft>
                <a:spcPts val="0"/>
              </a:spcAft>
              <a:buNone/>
            </a:pPr>
            <a:endParaRPr dirty="0"/>
          </a:p>
        </p:txBody>
      </p:sp>
      <p:sp>
        <p:nvSpPr>
          <p:cNvPr id="229" name="Google Shape;229;g23a8264095b_0_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g23a8264095b_0_66"/>
          <p:cNvSpPr txBox="1">
            <a:spLocks noGrp="1"/>
          </p:cNvSpPr>
          <p:nvPr>
            <p:ph type="body" idx="1"/>
          </p:nvPr>
        </p:nvSpPr>
        <p:spPr>
          <a:xfrm>
            <a:off x="226208" y="670695"/>
            <a:ext cx="8520600" cy="3510742"/>
          </a:xfrm>
          <a:prstGeom prst="rect">
            <a:avLst/>
          </a:prstGeom>
        </p:spPr>
        <p:txBody>
          <a:bodyPr spcFirstLastPara="1" wrap="square" lIns="91425" tIns="91425" rIns="91425" bIns="91425" anchor="t" anchorCtr="0">
            <a:noAutofit/>
          </a:bodyPr>
          <a:lstStyle/>
          <a:p>
            <a:pPr marL="457200" lvl="0" indent="-322580" algn="l" rtl="0">
              <a:spcBef>
                <a:spcPts val="0"/>
              </a:spcBef>
              <a:spcAft>
                <a:spcPts val="0"/>
              </a:spcAft>
              <a:buClr>
                <a:srgbClr val="FFC000"/>
              </a:buClr>
              <a:buSzPct val="100000"/>
              <a:buChar char="●"/>
            </a:pPr>
            <a:r>
              <a:rPr lang="en-GB" sz="1600" dirty="0">
                <a:solidFill>
                  <a:srgbClr val="FFC000"/>
                </a:solidFill>
              </a:rPr>
              <a:t>60</a:t>
            </a:r>
            <a:r>
              <a:rPr lang="en-GB" sz="1600" baseline="30000" dirty="0">
                <a:solidFill>
                  <a:srgbClr val="FFC000"/>
                </a:solidFill>
              </a:rPr>
              <a:t>th</a:t>
            </a:r>
            <a:r>
              <a:rPr lang="en-GB" sz="1600" dirty="0">
                <a:solidFill>
                  <a:srgbClr val="FFC000"/>
                </a:solidFill>
              </a:rPr>
              <a:t> STSC (2023): </a:t>
            </a:r>
            <a:r>
              <a:rPr lang="en-GB" sz="1600" dirty="0">
                <a:solidFill>
                  <a:srgbClr val="E8EDFD"/>
                </a:solidFill>
              </a:rPr>
              <a:t>CRP on the Protection of Dark and </a:t>
            </a:r>
            <a:br>
              <a:rPr lang="en-GB" sz="1600" dirty="0">
                <a:solidFill>
                  <a:srgbClr val="E8EDFD"/>
                </a:solidFill>
              </a:rPr>
            </a:br>
            <a:r>
              <a:rPr lang="en-GB" sz="1600" dirty="0">
                <a:solidFill>
                  <a:srgbClr val="E8EDFD"/>
                </a:solidFill>
              </a:rPr>
              <a:t>Quiet Skies for science and society (Presented by Chile, Spain, Slovakia, </a:t>
            </a:r>
            <a:br>
              <a:rPr lang="en-GB" sz="1600" dirty="0">
                <a:solidFill>
                  <a:srgbClr val="E8EDFD"/>
                </a:solidFill>
              </a:rPr>
            </a:br>
            <a:r>
              <a:rPr lang="en-GB" sz="1600" dirty="0">
                <a:solidFill>
                  <a:srgbClr val="E8EDFD"/>
                </a:solidFill>
              </a:rPr>
              <a:t>Bulgaria, Dominican Republic, Peru, South Africa, IAU, ESO and SKAO)</a:t>
            </a:r>
            <a:endParaRPr sz="1600" dirty="0">
              <a:solidFill>
                <a:srgbClr val="E8EDFD"/>
              </a:solidFill>
            </a:endParaRPr>
          </a:p>
          <a:p>
            <a:pPr marL="914400" lvl="1" indent="-310832" algn="l" rtl="0">
              <a:spcBef>
                <a:spcPts val="0"/>
              </a:spcBef>
              <a:spcAft>
                <a:spcPts val="0"/>
              </a:spcAft>
              <a:buClr>
                <a:srgbClr val="E8EDFD"/>
              </a:buClr>
              <a:buSzPct val="100000"/>
              <a:buChar char="○"/>
            </a:pPr>
            <a:r>
              <a:rPr lang="en-GB" dirty="0">
                <a:solidFill>
                  <a:srgbClr val="E8EDFD"/>
                </a:solidFill>
              </a:rPr>
              <a:t>Keeping the D&amp;Q_S Agenda Item for a minimum of 3 more years </a:t>
            </a:r>
            <a:endParaRPr dirty="0">
              <a:solidFill>
                <a:srgbClr val="E8EDFD"/>
              </a:solidFill>
            </a:endParaRPr>
          </a:p>
          <a:p>
            <a:pPr marL="914400" lvl="1" indent="-310832" algn="l" rtl="0">
              <a:spcBef>
                <a:spcPts val="0"/>
              </a:spcBef>
              <a:spcAft>
                <a:spcPts val="0"/>
              </a:spcAft>
              <a:buClr>
                <a:srgbClr val="E8EDFD"/>
              </a:buClr>
              <a:buSzPct val="100000"/>
              <a:buChar char="○"/>
            </a:pPr>
            <a:r>
              <a:rPr lang="en-GB" dirty="0">
                <a:solidFill>
                  <a:srgbClr val="E8EDFD"/>
                </a:solidFill>
              </a:rPr>
              <a:t>Creation of a COPUOS Expert Group on D&amp;Q_S</a:t>
            </a:r>
          </a:p>
          <a:p>
            <a:pPr marL="914400" lvl="1" indent="-310832" algn="l" rtl="0">
              <a:spcBef>
                <a:spcPts val="0"/>
              </a:spcBef>
              <a:spcAft>
                <a:spcPts val="0"/>
              </a:spcAft>
              <a:buClr>
                <a:srgbClr val="E8EDFD"/>
              </a:buClr>
              <a:buSzPct val="100000"/>
              <a:buChar char="○"/>
            </a:pPr>
            <a:r>
              <a:rPr lang="en-GB" dirty="0">
                <a:solidFill>
                  <a:srgbClr val="E8EDFD"/>
                </a:solidFill>
              </a:rPr>
              <a:t>The CRP got the support of ~ 50 Delegations</a:t>
            </a:r>
          </a:p>
          <a:p>
            <a:pPr marL="914400" lvl="1" indent="-310832" algn="l" rtl="0">
              <a:spcBef>
                <a:spcPts val="0"/>
              </a:spcBef>
              <a:spcAft>
                <a:spcPts val="0"/>
              </a:spcAft>
              <a:buClr>
                <a:srgbClr val="E8EDFD"/>
              </a:buClr>
              <a:buSzPct val="100000"/>
              <a:buChar char="○"/>
            </a:pPr>
            <a:r>
              <a:rPr lang="en-GB" dirty="0">
                <a:solidFill>
                  <a:srgbClr val="E8EDFD"/>
                </a:solidFill>
              </a:rPr>
              <a:t>No consensus on the scope of the Agenda item (opposition by Russian Fed. and Iran)</a:t>
            </a:r>
          </a:p>
          <a:p>
            <a:pPr marL="914400" lvl="1" indent="-310832" algn="l" rtl="0">
              <a:spcBef>
                <a:spcPts val="0"/>
              </a:spcBef>
              <a:spcAft>
                <a:spcPts val="0"/>
              </a:spcAft>
              <a:buClr>
                <a:srgbClr val="E8EDFD"/>
              </a:buClr>
              <a:buSzPct val="100000"/>
              <a:buChar char="○"/>
            </a:pPr>
            <a:r>
              <a:rPr lang="en-GB" dirty="0">
                <a:solidFill>
                  <a:srgbClr val="E8EDFD"/>
                </a:solidFill>
              </a:rPr>
              <a:t>Group of Friends created by an initiative of Chile and Spain</a:t>
            </a:r>
            <a:br>
              <a:rPr lang="en-GB" dirty="0">
                <a:solidFill>
                  <a:srgbClr val="E8EDFD"/>
                </a:solidFill>
              </a:rPr>
            </a:br>
            <a:endParaRPr lang="en-GB" dirty="0">
              <a:solidFill>
                <a:srgbClr val="E8EDFD"/>
              </a:solidFill>
            </a:endParaRPr>
          </a:p>
          <a:p>
            <a:pPr indent="-310832">
              <a:buClr>
                <a:srgbClr val="E8EDFD"/>
              </a:buClr>
              <a:buSzPct val="100000"/>
              <a:buChar char="○"/>
            </a:pPr>
            <a:r>
              <a:rPr lang="en-GB" sz="1600" dirty="0">
                <a:solidFill>
                  <a:srgbClr val="FFC000"/>
                </a:solidFill>
              </a:rPr>
              <a:t>61</a:t>
            </a:r>
            <a:r>
              <a:rPr lang="en-GB" sz="1600" baseline="30000" dirty="0">
                <a:solidFill>
                  <a:srgbClr val="FFC000"/>
                </a:solidFill>
              </a:rPr>
              <a:t>th</a:t>
            </a:r>
            <a:r>
              <a:rPr lang="en-GB" sz="1600" dirty="0">
                <a:solidFill>
                  <a:srgbClr val="FFC000"/>
                </a:solidFill>
              </a:rPr>
              <a:t> STSC (2024): </a:t>
            </a:r>
            <a:r>
              <a:rPr lang="en-GB" sz="1600" dirty="0">
                <a:solidFill>
                  <a:schemeClr val="bg1"/>
                </a:solidFill>
              </a:rPr>
              <a:t>Agenda Item approved for 5 years.</a:t>
            </a:r>
          </a:p>
          <a:p>
            <a:pPr lvl="1" indent="-310832">
              <a:buClr>
                <a:srgbClr val="E8EDFD"/>
              </a:buClr>
              <a:buSzPct val="100000"/>
              <a:buChar char="○"/>
            </a:pPr>
            <a:r>
              <a:rPr lang="en-GB" sz="1200" dirty="0">
                <a:solidFill>
                  <a:schemeClr val="bg1"/>
                </a:solidFill>
              </a:rPr>
              <a:t>“Dark and Quiet Sky, astronomy and large constellations: discussion on emerging issues and challenges”</a:t>
            </a:r>
            <a:endParaRPr sz="1200" dirty="0">
              <a:solidFill>
                <a:srgbClr val="E8EDFD"/>
              </a:solidFill>
            </a:endParaRPr>
          </a:p>
        </p:txBody>
      </p:sp>
      <p:sp>
        <p:nvSpPr>
          <p:cNvPr id="236" name="Google Shape;236;g23a8264095b_0_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458D-B788-54B6-5346-F17F020536E5}"/>
              </a:ext>
            </a:extLst>
          </p:cNvPr>
          <p:cNvSpPr>
            <a:spLocks noGrp="1"/>
          </p:cNvSpPr>
          <p:nvPr>
            <p:ph type="title"/>
          </p:nvPr>
        </p:nvSpPr>
        <p:spPr/>
        <p:txBody>
          <a:bodyPr>
            <a:normAutofit fontScale="90000"/>
          </a:bodyPr>
          <a:lstStyle/>
          <a:p>
            <a:r>
              <a:rPr lang="en-GB" dirty="0"/>
              <a:t>Group of Friends of D&amp;Q_S</a:t>
            </a:r>
          </a:p>
        </p:txBody>
      </p:sp>
      <p:sp>
        <p:nvSpPr>
          <p:cNvPr id="3" name="Text Placeholder 2">
            <a:extLst>
              <a:ext uri="{FF2B5EF4-FFF2-40B4-BE49-F238E27FC236}">
                <a16:creationId xmlns:a16="http://schemas.microsoft.com/office/drawing/2014/main" id="{D810AA5A-FB37-0387-1E28-50BA59C412EB}"/>
              </a:ext>
            </a:extLst>
          </p:cNvPr>
          <p:cNvSpPr>
            <a:spLocks noGrp="1"/>
          </p:cNvSpPr>
          <p:nvPr>
            <p:ph type="body" idx="1"/>
          </p:nvPr>
        </p:nvSpPr>
        <p:spPr/>
        <p:txBody>
          <a:bodyPr>
            <a:normAutofit lnSpcReduction="10000"/>
          </a:bodyPr>
          <a:lstStyle/>
          <a:p>
            <a:r>
              <a:rPr lang="en-GB" dirty="0"/>
              <a:t>Aims of the Group of Friends:</a:t>
            </a:r>
          </a:p>
          <a:p>
            <a:pPr marL="971550" lvl="1" indent="-285750">
              <a:buFont typeface="Arial" panose="020B0604020202020204" pitchFamily="34" charset="0"/>
              <a:buChar char="•"/>
            </a:pPr>
            <a:r>
              <a:rPr lang="en-GB" dirty="0">
                <a:solidFill>
                  <a:schemeClr val="bg1"/>
                </a:solidFill>
              </a:rPr>
              <a:t>Promote awareness</a:t>
            </a:r>
          </a:p>
          <a:p>
            <a:pPr marL="971550" lvl="1" indent="-285750">
              <a:buFont typeface="Arial" panose="020B0604020202020204" pitchFamily="34" charset="0"/>
              <a:buChar char="•"/>
            </a:pP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Review</a:t>
            </a:r>
            <a:r>
              <a:rPr lang="it-IT" spc="-8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best</a:t>
            </a:r>
            <a:r>
              <a:rPr lang="it-IT" spc="-75"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practices</a:t>
            </a:r>
            <a:r>
              <a:rPr lang="it-IT" spc="-75"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a:t>
            </a:r>
            <a:r>
              <a:rPr lang="it-IT" spc="-8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mitigation</a:t>
            </a:r>
            <a:r>
              <a:rPr lang="it-IT" spc="-7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suggestions</a:t>
            </a:r>
            <a:endPar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71550" lvl="1" indent="-285750">
              <a:buFont typeface="Arial" panose="020B0604020202020204" pitchFamily="34" charset="0"/>
              <a:buChar char="•"/>
            </a:pP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Discuss</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overall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implications</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the adoption of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mitigating</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measures</a:t>
            </a:r>
            <a:endPar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71550" lvl="1" indent="-285750">
              <a:buFont typeface="Arial" panose="020B0604020202020204" pitchFamily="34" charset="0"/>
              <a:buChar char="•"/>
            </a:pP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Discuss</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approaches</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for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coordination</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between</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various</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stakeholders </a:t>
            </a:r>
          </a:p>
          <a:p>
            <a:pPr marL="971550" lvl="1" indent="-285750">
              <a:buFont typeface="Arial" panose="020B0604020202020204" pitchFamily="34" charset="0"/>
              <a:buChar char="•"/>
            </a:pP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Support</a:t>
            </a:r>
            <a:r>
              <a:rPr lang="it-IT" spc="-65"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a:t>
            </a:r>
            <a:r>
              <a:rPr lang="it-IT" spc="-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development</a:t>
            </a:r>
            <a:r>
              <a:rPr lang="it-IT" spc="-65"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a:t>
            </a:r>
            <a:r>
              <a:rPr lang="it-IT" spc="-65"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best</a:t>
            </a:r>
            <a:r>
              <a:rPr lang="it-IT" spc="-65"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practices</a:t>
            </a:r>
            <a:r>
              <a:rPr lang="it-IT" spc="-7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T" dirty="0">
                <a:solidFill>
                  <a:schemeClr val="bg1"/>
                </a:solidFill>
                <a:effectLst/>
              </a:rPr>
              <a:t> </a:t>
            </a:r>
            <a:r>
              <a:rPr lang="it-IT" spc="-7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it-IT" spc="-7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it-IT" spc="-7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buFont typeface="Arial" panose="020B0604020202020204" pitchFamily="34" charset="0"/>
              <a:buChar char="•"/>
            </a:pPr>
            <a:r>
              <a:rPr lang="it-IT" spc="-70" dirty="0" err="1">
                <a:solidFill>
                  <a:schemeClr val="bg1"/>
                </a:solidFill>
                <a:latin typeface="Calibri" panose="020F0502020204030204" pitchFamily="34" charset="0"/>
                <a:cs typeface="Times New Roman" panose="02020603050405020304" pitchFamily="18" charset="0"/>
              </a:rPr>
              <a:t>Currently</a:t>
            </a:r>
            <a:r>
              <a:rPr lang="it-IT" spc="-70" dirty="0">
                <a:solidFill>
                  <a:schemeClr val="bg1"/>
                </a:solidFill>
                <a:latin typeface="Calibri" panose="020F0502020204030204" pitchFamily="34" charset="0"/>
                <a:cs typeface="Times New Roman" panose="02020603050405020304" pitchFamily="18" charset="0"/>
              </a:rPr>
              <a:t> </a:t>
            </a:r>
            <a:r>
              <a:rPr lang="it-IT" spc="-70" dirty="0" err="1">
                <a:solidFill>
                  <a:schemeClr val="bg1"/>
                </a:solidFill>
                <a:latin typeface="Calibri" panose="020F0502020204030204" pitchFamily="34" charset="0"/>
                <a:cs typeface="Times New Roman" panose="02020603050405020304" pitchFamily="18" charset="0"/>
              </a:rPr>
              <a:t>adering</a:t>
            </a:r>
            <a:r>
              <a:rPr lang="it-IT" spc="-70" dirty="0">
                <a:solidFill>
                  <a:schemeClr val="bg1"/>
                </a:solidFill>
                <a:latin typeface="Calibri" panose="020F0502020204030204" pitchFamily="34" charset="0"/>
                <a:cs typeface="Times New Roman" panose="02020603050405020304" pitchFamily="18" charset="0"/>
              </a:rPr>
              <a:t> </a:t>
            </a:r>
            <a:r>
              <a:rPr lang="it-IT" spc="-70" dirty="0" err="1">
                <a:solidFill>
                  <a:schemeClr val="bg1"/>
                </a:solidFill>
                <a:latin typeface="Calibri" panose="020F0502020204030204" pitchFamily="34" charset="0"/>
                <a:cs typeface="Times New Roman" panose="02020603050405020304" pitchFamily="18" charset="0"/>
              </a:rPr>
              <a:t>Delegations</a:t>
            </a:r>
            <a:r>
              <a:rPr lang="it-IT" spc="-70" dirty="0">
                <a:solidFill>
                  <a:schemeClr val="bg1"/>
                </a:solidFill>
                <a:latin typeface="Calibri" panose="020F0502020204030204" pitchFamily="34" charset="0"/>
                <a:cs typeface="Times New Roman" panose="02020603050405020304" pitchFamily="18" charset="0"/>
              </a:rPr>
              <a:t> and </a:t>
            </a:r>
            <a:r>
              <a:rPr lang="it-IT" spc="-70" dirty="0" err="1">
                <a:solidFill>
                  <a:schemeClr val="bg1"/>
                </a:solidFill>
                <a:latin typeface="Calibri" panose="020F0502020204030204" pitchFamily="34" charset="0"/>
                <a:cs typeface="Times New Roman" panose="02020603050405020304" pitchFamily="18" charset="0"/>
              </a:rPr>
              <a:t>Observers</a:t>
            </a:r>
            <a:r>
              <a:rPr lang="it-IT" spc="-70" dirty="0">
                <a:solidFill>
                  <a:schemeClr val="bg1"/>
                </a:solidFill>
                <a:latin typeface="Calibri" panose="020F0502020204030204" pitchFamily="34" charset="0"/>
                <a:cs typeface="Times New Roman" panose="02020603050405020304" pitchFamily="18" charset="0"/>
              </a:rPr>
              <a:t>:</a:t>
            </a:r>
          </a:p>
          <a:p>
            <a:pPr marL="971550" lvl="1" indent="-285750">
              <a:buFont typeface="Arial" panose="020B0604020202020204" pitchFamily="34" charset="0"/>
              <a:buChar char="•"/>
            </a:pP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Belgium, Bulgaria, Chile, Colombia, Germany</a:t>
            </a:r>
            <a:r>
              <a:rPr lang="en-IT" dirty="0">
                <a:solidFill>
                  <a:schemeClr val="bg1"/>
                </a:solidFill>
                <a:latin typeface="Calibri" panose="020F0502020204030204" pitchFamily="34" charset="0"/>
                <a:ea typeface="Calibri" panose="020F0502020204030204" pitchFamily="34" charset="0"/>
                <a:cs typeface="Times New Roman" panose="02020603050405020304" pitchFamily="18" charset="0"/>
              </a:rPr>
              <a:t>, Italy, </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Luxembourg, Mexico, New Zealand, Rumania, Slovakia, South Africa</a:t>
            </a:r>
            <a:r>
              <a:rPr lang="en-IT"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Spain, Switzerland</a:t>
            </a:r>
            <a:r>
              <a:rPr lang="en-IT"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UK, USA</a:t>
            </a:r>
          </a:p>
          <a:p>
            <a:pPr marL="971550" lvl="1" indent="-285750">
              <a:buFont typeface="Arial" panose="020B0604020202020204" pitchFamily="34" charset="0"/>
              <a:buChar char="•"/>
            </a:pPr>
            <a:r>
              <a:rPr lang="en-GB" dirty="0">
                <a:solidFill>
                  <a:schemeClr val="bg1"/>
                </a:solidFill>
                <a:latin typeface="Calibri" panose="020F0502020204030204" pitchFamily="34" charset="0"/>
                <a:cs typeface="Times New Roman" panose="02020603050405020304" pitchFamily="18" charset="0"/>
              </a:rPr>
              <a:t>COSPAR, EAS, ESO, IAA, IAU, SKAO</a:t>
            </a:r>
            <a:br>
              <a:rPr lang="en-GB" dirty="0">
                <a:solidFill>
                  <a:schemeClr val="bg1"/>
                </a:solidFill>
                <a:latin typeface="Calibri" panose="020F0502020204030204" pitchFamily="34" charset="0"/>
                <a:cs typeface="Times New Roman" panose="02020603050405020304" pitchFamily="18" charset="0"/>
              </a:rPr>
            </a:br>
            <a:endParaRPr lang="en-GB" dirty="0">
              <a:solidFill>
                <a:schemeClr val="bg1"/>
              </a:solidFill>
              <a:latin typeface="Calibri" panose="020F0502020204030204" pitchFamily="34" charset="0"/>
              <a:cs typeface="Times New Roman" panose="02020603050405020304" pitchFamily="18" charset="0"/>
            </a:endParaRPr>
          </a:p>
          <a:p>
            <a:pPr marL="514350" indent="-285750">
              <a:buFont typeface="Arial" panose="020B0604020202020204" pitchFamily="34" charset="0"/>
              <a:buChar char="•"/>
            </a:pPr>
            <a:r>
              <a:rPr lang="en-GB" dirty="0" err="1">
                <a:solidFill>
                  <a:schemeClr val="bg1"/>
                </a:solidFill>
                <a:latin typeface="Calibri" panose="020F0502020204030204" pitchFamily="34" charset="0"/>
                <a:cs typeface="Times New Roman" panose="02020603050405020304" pitchFamily="18" charset="0"/>
              </a:rPr>
              <a:t>GoF</a:t>
            </a:r>
            <a:r>
              <a:rPr lang="en-GB" dirty="0">
                <a:solidFill>
                  <a:schemeClr val="bg1"/>
                </a:solidFill>
                <a:latin typeface="Calibri" panose="020F0502020204030204" pitchFamily="34" charset="0"/>
                <a:cs typeface="Times New Roman" panose="02020603050405020304" pitchFamily="18" charset="0"/>
              </a:rPr>
              <a:t> webpage: </a:t>
            </a:r>
            <a:r>
              <a:rPr lang="en-GB" dirty="0">
                <a:solidFill>
                  <a:srgbClr val="FFFF00"/>
                </a:solidFill>
                <a:latin typeface="Calibri" panose="020F0502020204030204" pitchFamily="34" charset="0"/>
                <a:cs typeface="Times New Roman" panose="02020603050405020304" pitchFamily="18" charset="0"/>
              </a:rPr>
              <a:t>https://</a:t>
            </a:r>
            <a:r>
              <a:rPr lang="en-GB" dirty="0" err="1">
                <a:solidFill>
                  <a:srgbClr val="FFFF00"/>
                </a:solidFill>
                <a:latin typeface="Calibri" panose="020F0502020204030204" pitchFamily="34" charset="0"/>
                <a:cs typeface="Times New Roman" panose="02020603050405020304" pitchFamily="18" charset="0"/>
              </a:rPr>
              <a:t>cps.iau.org</a:t>
            </a:r>
            <a:r>
              <a:rPr lang="en-GB" dirty="0">
                <a:solidFill>
                  <a:srgbClr val="FFFF00"/>
                </a:solidFill>
                <a:latin typeface="Calibri" panose="020F0502020204030204" pitchFamily="34" charset="0"/>
                <a:cs typeface="Times New Roman" panose="02020603050405020304" pitchFamily="18" charset="0"/>
              </a:rPr>
              <a:t>/group-of-friends/</a:t>
            </a:r>
          </a:p>
        </p:txBody>
      </p:sp>
      <p:sp>
        <p:nvSpPr>
          <p:cNvPr id="4" name="Slide Number Placeholder 3">
            <a:extLst>
              <a:ext uri="{FF2B5EF4-FFF2-40B4-BE49-F238E27FC236}">
                <a16:creationId xmlns:a16="http://schemas.microsoft.com/office/drawing/2014/main" id="{ED0AB9F5-D3B0-B451-1ADA-5AC3B67718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pic>
        <p:nvPicPr>
          <p:cNvPr id="5" name="Picture 4">
            <a:extLst>
              <a:ext uri="{FF2B5EF4-FFF2-40B4-BE49-F238E27FC236}">
                <a16:creationId xmlns:a16="http://schemas.microsoft.com/office/drawing/2014/main" id="{E1A90221-09D7-D333-DE03-82297E98E0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953"/>
          <a:stretch/>
        </p:blipFill>
        <p:spPr bwMode="auto">
          <a:xfrm>
            <a:off x="4751294" y="197634"/>
            <a:ext cx="2985247" cy="14559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893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2C64E-661E-EC0E-C7EF-81EC90004485}"/>
              </a:ext>
            </a:extLst>
          </p:cNvPr>
          <p:cNvSpPr>
            <a:spLocks noGrp="1"/>
          </p:cNvSpPr>
          <p:nvPr>
            <p:ph type="title"/>
          </p:nvPr>
        </p:nvSpPr>
        <p:spPr/>
        <p:txBody>
          <a:bodyPr>
            <a:normAutofit fontScale="90000"/>
          </a:bodyPr>
          <a:lstStyle/>
          <a:p>
            <a:r>
              <a:rPr lang="en-GB" dirty="0"/>
              <a:t>Conclusions</a:t>
            </a:r>
          </a:p>
        </p:txBody>
      </p:sp>
      <p:sp>
        <p:nvSpPr>
          <p:cNvPr id="3" name="Text Placeholder 2">
            <a:extLst>
              <a:ext uri="{FF2B5EF4-FFF2-40B4-BE49-F238E27FC236}">
                <a16:creationId xmlns:a16="http://schemas.microsoft.com/office/drawing/2014/main" id="{1068158E-FB25-06A6-6D29-408555C72086}"/>
              </a:ext>
            </a:extLst>
          </p:cNvPr>
          <p:cNvSpPr>
            <a:spLocks noGrp="1"/>
          </p:cNvSpPr>
          <p:nvPr>
            <p:ph type="body" idx="1"/>
          </p:nvPr>
        </p:nvSpPr>
        <p:spPr/>
        <p:txBody>
          <a:bodyPr/>
          <a:lstStyle/>
          <a:p>
            <a:pPr marL="514350" indent="-285750">
              <a:buFont typeface="Arial" panose="020B0604020202020204" pitchFamily="34" charset="0"/>
              <a:buChar char="•"/>
            </a:pPr>
            <a:r>
              <a:rPr lang="en-GB" dirty="0">
                <a:solidFill>
                  <a:schemeClr val="bg1"/>
                </a:solidFill>
              </a:rPr>
              <a:t>Let’s turn a problem into an advantage</a:t>
            </a:r>
          </a:p>
          <a:p>
            <a:pPr marL="514350" indent="-285750">
              <a:buFont typeface="Arial" panose="020B0604020202020204" pitchFamily="34" charset="0"/>
              <a:buChar char="•"/>
            </a:pPr>
            <a:r>
              <a:rPr lang="en-GB" dirty="0">
                <a:solidFill>
                  <a:schemeClr val="bg1"/>
                </a:solidFill>
              </a:rPr>
              <a:t>Astronomy has never enjoyed the current visibility at UN level </a:t>
            </a:r>
          </a:p>
          <a:p>
            <a:pPr marL="514350" indent="-285750">
              <a:buFont typeface="Arial" panose="020B0604020202020204" pitchFamily="34" charset="0"/>
              <a:buChar char="•"/>
            </a:pPr>
            <a:r>
              <a:rPr lang="en-GB" dirty="0">
                <a:solidFill>
                  <a:schemeClr val="bg1"/>
                </a:solidFill>
              </a:rPr>
              <a:t>We should use the favourable situation to convince policy makers and the society at large that:</a:t>
            </a:r>
          </a:p>
          <a:p>
            <a:pPr marL="971550" lvl="1" indent="-285750">
              <a:buFont typeface="Arial" panose="020B0604020202020204" pitchFamily="34" charset="0"/>
              <a:buChar char="•"/>
            </a:pPr>
            <a:r>
              <a:rPr lang="en-GB" dirty="0">
                <a:solidFill>
                  <a:schemeClr val="bg1"/>
                </a:solidFill>
              </a:rPr>
              <a:t>Astronomy is absolutely instrumental for progressing in the understanding of reality</a:t>
            </a:r>
          </a:p>
          <a:p>
            <a:pPr marL="971550" lvl="1" indent="-285750">
              <a:buFont typeface="Arial" panose="020B0604020202020204" pitchFamily="34" charset="0"/>
              <a:buChar char="•"/>
            </a:pPr>
            <a:r>
              <a:rPr lang="en-GB" dirty="0">
                <a:solidFill>
                  <a:schemeClr val="bg1"/>
                </a:solidFill>
              </a:rPr>
              <a:t>Cosmology and </a:t>
            </a:r>
            <a:r>
              <a:rPr lang="en-GB" i="1" dirty="0" err="1">
                <a:solidFill>
                  <a:schemeClr val="bg1"/>
                </a:solidFill>
              </a:rPr>
              <a:t>Cosmologia</a:t>
            </a:r>
            <a:r>
              <a:rPr lang="en-GB" i="1" dirty="0">
                <a:solidFill>
                  <a:schemeClr val="bg1"/>
                </a:solidFill>
              </a:rPr>
              <a:t> </a:t>
            </a:r>
            <a:r>
              <a:rPr lang="en-GB" dirty="0">
                <a:solidFill>
                  <a:schemeClr val="bg1"/>
                </a:solidFill>
              </a:rPr>
              <a:t>can help promoting peace and tolerance: not only we all live under the same sky, but we </a:t>
            </a:r>
            <a:r>
              <a:rPr lang="en-GB" b="1" dirty="0">
                <a:solidFill>
                  <a:srgbClr val="FFFF00"/>
                </a:solidFill>
              </a:rPr>
              <a:t>are</a:t>
            </a:r>
            <a:r>
              <a:rPr lang="en-GB" dirty="0">
                <a:solidFill>
                  <a:schemeClr val="bg1"/>
                </a:solidFill>
              </a:rPr>
              <a:t> the sky and its consciousness</a:t>
            </a:r>
          </a:p>
          <a:p>
            <a:pPr marL="514350" indent="-285750">
              <a:buFont typeface="Arial" panose="020B0604020202020204" pitchFamily="34" charset="0"/>
              <a:buChar char="•"/>
            </a:pPr>
            <a:r>
              <a:rPr lang="en-GB" dirty="0">
                <a:solidFill>
                  <a:schemeClr val="bg1"/>
                </a:solidFill>
              </a:rPr>
              <a:t>In order to achieve that we should:</a:t>
            </a:r>
          </a:p>
          <a:p>
            <a:pPr marL="971550" lvl="1" indent="-285750">
              <a:buFont typeface="Arial" panose="020B0604020202020204" pitchFamily="34" charset="0"/>
              <a:buChar char="•"/>
            </a:pPr>
            <a:r>
              <a:rPr lang="en-GB" dirty="0">
                <a:solidFill>
                  <a:schemeClr val="bg1"/>
                </a:solidFill>
              </a:rPr>
              <a:t>Critically review our outreach goals...</a:t>
            </a:r>
          </a:p>
          <a:p>
            <a:pPr marL="971550" lvl="1" indent="-285750">
              <a:buFont typeface="Arial" panose="020B0604020202020204" pitchFamily="34" charset="0"/>
              <a:buChar char="•"/>
            </a:pPr>
            <a:r>
              <a:rPr lang="en-GB" dirty="0">
                <a:solidFill>
                  <a:schemeClr val="bg1"/>
                </a:solidFill>
              </a:rPr>
              <a:t>...and, since we are in the Vatican, follow the seminal thoughts of George </a:t>
            </a:r>
            <a:r>
              <a:rPr lang="en-GB" dirty="0" err="1">
                <a:solidFill>
                  <a:schemeClr val="bg1"/>
                </a:solidFill>
              </a:rPr>
              <a:t>Lemaître</a:t>
            </a:r>
            <a:r>
              <a:rPr lang="en-GB" dirty="0">
                <a:solidFill>
                  <a:schemeClr val="bg1"/>
                </a:solidFill>
              </a:rPr>
              <a:t> and Pierre Teilhard de Chardin</a:t>
            </a:r>
          </a:p>
        </p:txBody>
      </p:sp>
      <p:sp>
        <p:nvSpPr>
          <p:cNvPr id="4" name="Slide Number Placeholder 3">
            <a:extLst>
              <a:ext uri="{FF2B5EF4-FFF2-40B4-BE49-F238E27FC236}">
                <a16:creationId xmlns:a16="http://schemas.microsoft.com/office/drawing/2014/main" id="{6FFE5B80-CFD3-3A12-A0AA-57ECC13B54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spTree>
    <p:extLst>
      <p:ext uri="{BB962C8B-B14F-4D97-AF65-F5344CB8AC3E}">
        <p14:creationId xmlns:p14="http://schemas.microsoft.com/office/powerpoint/2010/main" val="23089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860F-EA10-BB68-F7B9-F2518500B11E}"/>
              </a:ext>
            </a:extLst>
          </p:cNvPr>
          <p:cNvSpPr>
            <a:spLocks noGrp="1"/>
          </p:cNvSpPr>
          <p:nvPr>
            <p:ph type="title"/>
          </p:nvPr>
        </p:nvSpPr>
        <p:spPr/>
        <p:txBody>
          <a:bodyPr>
            <a:normAutofit/>
          </a:bodyPr>
          <a:lstStyle/>
          <a:p>
            <a:r>
              <a:rPr lang="en-GB" dirty="0">
                <a:solidFill>
                  <a:schemeClr val="bg1"/>
                </a:solidFill>
              </a:rPr>
              <a:t>Astronomy and Space technology</a:t>
            </a:r>
          </a:p>
        </p:txBody>
      </p:sp>
      <p:sp>
        <p:nvSpPr>
          <p:cNvPr id="4" name="Text Placeholder 3">
            <a:extLst>
              <a:ext uri="{FF2B5EF4-FFF2-40B4-BE49-F238E27FC236}">
                <a16:creationId xmlns:a16="http://schemas.microsoft.com/office/drawing/2014/main" id="{67321112-057C-24AE-8AF3-43B87F468E65}"/>
              </a:ext>
            </a:extLst>
          </p:cNvPr>
          <p:cNvSpPr>
            <a:spLocks noGrp="1"/>
          </p:cNvSpPr>
          <p:nvPr>
            <p:ph type="body" idx="1"/>
          </p:nvPr>
        </p:nvSpPr>
        <p:spPr/>
        <p:txBody>
          <a:bodyPr/>
          <a:lstStyle/>
          <a:p>
            <a:r>
              <a:rPr lang="en-GB" dirty="0">
                <a:solidFill>
                  <a:schemeClr val="bg1"/>
                </a:solidFill>
              </a:rPr>
              <a:t>Astronomy and Cosmology are very much indebted to space technology…however…</a:t>
            </a:r>
          </a:p>
        </p:txBody>
      </p:sp>
      <p:sp>
        <p:nvSpPr>
          <p:cNvPr id="3" name="Slide Number Placeholder 2">
            <a:extLst>
              <a:ext uri="{FF2B5EF4-FFF2-40B4-BE49-F238E27FC236}">
                <a16:creationId xmlns:a16="http://schemas.microsoft.com/office/drawing/2014/main" id="{2934C550-D001-DB9E-F62A-F3948AB7BB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a:t>
            </a:fld>
            <a:endParaRPr lang="en-GB"/>
          </a:p>
        </p:txBody>
      </p:sp>
      <p:pic>
        <p:nvPicPr>
          <p:cNvPr id="5" name="Picture 2" descr="NASA Gives the Hubble Space Telescope Another Five Years of Life | Inverse">
            <a:extLst>
              <a:ext uri="{FF2B5EF4-FFF2-40B4-BE49-F238E27FC236}">
                <a16:creationId xmlns:a16="http://schemas.microsoft.com/office/drawing/2014/main" id="{4B09213B-7E73-264D-A472-F03FE14C9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096" y="2242394"/>
            <a:ext cx="2023808" cy="15171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sa-james-webb-space-telescope-2021-photo | EarthSky">
            <a:extLst>
              <a:ext uri="{FF2B5EF4-FFF2-40B4-BE49-F238E27FC236}">
                <a16:creationId xmlns:a16="http://schemas.microsoft.com/office/drawing/2014/main" id="{C33CE980-4CBC-D764-704A-A16566E22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497" y="3182302"/>
            <a:ext cx="2070269" cy="1551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 Courses at IUE - Airtable Universe">
            <a:extLst>
              <a:ext uri="{FF2B5EF4-FFF2-40B4-BE49-F238E27FC236}">
                <a16:creationId xmlns:a16="http://schemas.microsoft.com/office/drawing/2014/main" id="{786F8659-4A9B-5001-02A8-BCC1DD686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1" y="2761107"/>
            <a:ext cx="2171700" cy="172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13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4" name="Title 3">
            <a:extLst>
              <a:ext uri="{FF2B5EF4-FFF2-40B4-BE49-F238E27FC236}">
                <a16:creationId xmlns:a16="http://schemas.microsoft.com/office/drawing/2014/main" id="{D149DBDC-CC8F-9114-C783-D9D41FB458F9}"/>
              </a:ext>
            </a:extLst>
          </p:cNvPr>
          <p:cNvSpPr>
            <a:spLocks noGrp="1"/>
          </p:cNvSpPr>
          <p:nvPr>
            <p:ph type="title"/>
          </p:nvPr>
        </p:nvSpPr>
        <p:spPr/>
        <p:txBody>
          <a:bodyPr>
            <a:normAutofit fontScale="90000"/>
          </a:bodyPr>
          <a:lstStyle/>
          <a:p>
            <a:endParaRPr lang="en-GB" dirty="0"/>
          </a:p>
        </p:txBody>
      </p:sp>
      <p:sp>
        <p:nvSpPr>
          <p:cNvPr id="5" name="Text Placeholder 4">
            <a:extLst>
              <a:ext uri="{FF2B5EF4-FFF2-40B4-BE49-F238E27FC236}">
                <a16:creationId xmlns:a16="http://schemas.microsoft.com/office/drawing/2014/main" id="{E1C2D4A4-BB61-D5D5-EBA3-57E566AF3D85}"/>
              </a:ext>
            </a:extLst>
          </p:cNvPr>
          <p:cNvSpPr>
            <a:spLocks noGrp="1"/>
          </p:cNvSpPr>
          <p:nvPr>
            <p:ph type="body" idx="1"/>
          </p:nvPr>
        </p:nvSpPr>
        <p:spPr/>
        <p:txBody>
          <a:bodyPr/>
          <a:lstStyle/>
          <a:p>
            <a:endParaRPr lang="en-GB" dirty="0"/>
          </a:p>
        </p:txBody>
      </p:sp>
      <p:sp>
        <p:nvSpPr>
          <p:cNvPr id="68" name="Google Shape;68;g213128e769a_0_23"/>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a:t>
            </a:fld>
            <a:endParaRPr/>
          </a:p>
        </p:txBody>
      </p:sp>
      <p:pic>
        <p:nvPicPr>
          <p:cNvPr id="69" name="Google Shape;69;g213128e769a_0_23"/>
          <p:cNvPicPr preferRelativeResize="0"/>
          <p:nvPr/>
        </p:nvPicPr>
        <p:blipFill rotWithShape="1">
          <a:blip r:embed="rId3">
            <a:alphaModFix/>
          </a:blip>
          <a:srcRect b="4789"/>
          <a:stretch/>
        </p:blipFill>
        <p:spPr>
          <a:xfrm>
            <a:off x="0" y="28050"/>
            <a:ext cx="9097101" cy="4870480"/>
          </a:xfrm>
          <a:prstGeom prst="rect">
            <a:avLst/>
          </a:prstGeom>
          <a:noFill/>
          <a:ln>
            <a:noFill/>
          </a:ln>
        </p:spPr>
      </p:pic>
      <p:sp>
        <p:nvSpPr>
          <p:cNvPr id="6" name="TextBox 5">
            <a:extLst>
              <a:ext uri="{FF2B5EF4-FFF2-40B4-BE49-F238E27FC236}">
                <a16:creationId xmlns:a16="http://schemas.microsoft.com/office/drawing/2014/main" id="{D0A5FFA8-217F-EC00-5D05-E229F2980448}"/>
              </a:ext>
            </a:extLst>
          </p:cNvPr>
          <p:cNvSpPr txBox="1"/>
          <p:nvPr/>
        </p:nvSpPr>
        <p:spPr>
          <a:xfrm>
            <a:off x="311700" y="244970"/>
            <a:ext cx="2495508" cy="400110"/>
          </a:xfrm>
          <a:prstGeom prst="rect">
            <a:avLst/>
          </a:prstGeom>
          <a:noFill/>
        </p:spPr>
        <p:txBody>
          <a:bodyPr wrap="square" rtlCol="0">
            <a:spAutoFit/>
          </a:bodyPr>
          <a:lstStyle/>
          <a:p>
            <a:r>
              <a:rPr lang="en-GB" sz="2000" b="1" i="0" u="none" strike="noStrike" dirty="0">
                <a:solidFill>
                  <a:srgbClr val="FFFFFF"/>
                </a:solidFill>
                <a:effectLst/>
                <a:latin typeface="Arial" panose="020B0604020202020204" pitchFamily="34" charset="0"/>
              </a:rPr>
              <a:t>A new space era?</a:t>
            </a:r>
            <a:endParaRPr lang="en-GB" sz="2000" b="1" dirty="0"/>
          </a:p>
        </p:txBody>
      </p:sp>
      <p:sp>
        <p:nvSpPr>
          <p:cNvPr id="8" name="TextBox 7">
            <a:extLst>
              <a:ext uri="{FF2B5EF4-FFF2-40B4-BE49-F238E27FC236}">
                <a16:creationId xmlns:a16="http://schemas.microsoft.com/office/drawing/2014/main" id="{16B40B16-274F-5FAD-5DEA-5AA4116C6B28}"/>
              </a:ext>
            </a:extLst>
          </p:cNvPr>
          <p:cNvSpPr txBox="1"/>
          <p:nvPr/>
        </p:nvSpPr>
        <p:spPr>
          <a:xfrm>
            <a:off x="6148671" y="3153311"/>
            <a:ext cx="2751861" cy="1415772"/>
          </a:xfrm>
          <a:prstGeom prst="rect">
            <a:avLst/>
          </a:prstGeom>
          <a:noFill/>
        </p:spPr>
        <p:txBody>
          <a:bodyPr wrap="square" rtlCol="0">
            <a:spAutoFit/>
          </a:bodyPr>
          <a:lstStyle/>
          <a:p>
            <a:r>
              <a:rPr lang="en-GB" sz="1800" b="0" i="0" u="none" strike="noStrike" dirty="0">
                <a:solidFill>
                  <a:srgbClr val="FFFFFF"/>
                </a:solidFill>
                <a:effectLst/>
                <a:latin typeface="Arial" panose="020B0604020202020204" pitchFamily="34" charset="0"/>
              </a:rPr>
              <a:t>Today, the same space technology and the New Space Economy (NSE) </a:t>
            </a:r>
            <a:r>
              <a:rPr lang="en-GB" sz="1800" dirty="0">
                <a:solidFill>
                  <a:srgbClr val="FFFFFF"/>
                </a:solidFill>
                <a:latin typeface="Arial" panose="020B0604020202020204" pitchFamily="34" charset="0"/>
              </a:rPr>
              <a:t>are</a:t>
            </a:r>
            <a:r>
              <a:rPr lang="en-GB" sz="1800" b="0" i="0" u="none" strike="noStrike" dirty="0">
                <a:solidFill>
                  <a:srgbClr val="FFFFFF"/>
                </a:solidFill>
                <a:effectLst/>
                <a:latin typeface="Arial" panose="020B0604020202020204" pitchFamily="34" charset="0"/>
              </a:rPr>
              <a:t> threatening </a:t>
            </a:r>
            <a:r>
              <a:rPr lang="en-GB" sz="1800" dirty="0">
                <a:solidFill>
                  <a:srgbClr val="FFFFFF"/>
                </a:solidFill>
                <a:latin typeface="Arial" panose="020B0604020202020204" pitchFamily="34" charset="0"/>
              </a:rPr>
              <a:t>them</a:t>
            </a:r>
            <a:endParaRPr lang="en-GB" sz="1800" b="0" i="0" u="none" strike="noStrike" dirty="0">
              <a:solidFill>
                <a:srgbClr val="FFFFFF"/>
              </a:solidFill>
              <a:effectLst/>
              <a:latin typeface="Arial" panose="020B0604020202020204" pitchFamily="34" charset="0"/>
            </a:endParaRPr>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80F0-0368-91CE-038C-DFDAAFC78558}"/>
              </a:ext>
            </a:extLst>
          </p:cNvPr>
          <p:cNvSpPr>
            <a:spLocks noGrp="1"/>
          </p:cNvSpPr>
          <p:nvPr>
            <p:ph type="title"/>
          </p:nvPr>
        </p:nvSpPr>
        <p:spPr/>
        <p:txBody>
          <a:bodyPr>
            <a:normAutofit fontScale="90000"/>
          </a:bodyPr>
          <a:lstStyle/>
          <a:p>
            <a:r>
              <a:rPr lang="en-GB" dirty="0"/>
              <a:t>What has changed and why?</a:t>
            </a:r>
          </a:p>
        </p:txBody>
      </p:sp>
      <p:sp>
        <p:nvSpPr>
          <p:cNvPr id="3" name="Text Placeholder 2">
            <a:extLst>
              <a:ext uri="{FF2B5EF4-FFF2-40B4-BE49-F238E27FC236}">
                <a16:creationId xmlns:a16="http://schemas.microsoft.com/office/drawing/2014/main" id="{8D9BA2B6-B776-18F5-FF4B-CB1852A8E656}"/>
              </a:ext>
            </a:extLst>
          </p:cNvPr>
          <p:cNvSpPr>
            <a:spLocks noGrp="1"/>
          </p:cNvSpPr>
          <p:nvPr>
            <p:ph type="body" idx="1"/>
          </p:nvPr>
        </p:nvSpPr>
        <p:spPr>
          <a:xfrm>
            <a:off x="183363" y="1132271"/>
            <a:ext cx="8520600" cy="3566204"/>
          </a:xfrm>
        </p:spPr>
        <p:txBody>
          <a:bodyPr/>
          <a:lstStyle/>
          <a:p>
            <a:pPr marL="285750" indent="-285750" fontAlgn="base">
              <a:buFont typeface="Arial" panose="020B0604020202020204" pitchFamily="34" charset="0"/>
              <a:buChar char="•"/>
            </a:pPr>
            <a:r>
              <a:rPr lang="en-GB" sz="2000" b="0" i="0" u="none" strike="noStrike" dirty="0">
                <a:solidFill>
                  <a:srgbClr val="E8EDFD"/>
                </a:solidFill>
                <a:effectLst/>
                <a:latin typeface="Arial" panose="020B0604020202020204" pitchFamily="34" charset="0"/>
              </a:rPr>
              <a:t>Until recently space was the domain of National and International Space Agencies</a:t>
            </a:r>
            <a:r>
              <a:rPr lang="en-GB" sz="2000" b="0" i="0" u="none" strike="noStrike" dirty="0">
                <a:solidFill>
                  <a:srgbClr val="EEEEEE"/>
                </a:solidFill>
                <a:effectLst/>
                <a:latin typeface="Arial" panose="020B0604020202020204" pitchFamily="34" charset="0"/>
              </a:rPr>
              <a:t> </a:t>
            </a:r>
          </a:p>
          <a:p>
            <a:pPr marL="285750" indent="-285750" fontAlgn="base">
              <a:buFont typeface="Arial" panose="020B0604020202020204" pitchFamily="34" charset="0"/>
              <a:buChar char="•"/>
            </a:pPr>
            <a:r>
              <a:rPr lang="en-GB" sz="2000" dirty="0">
                <a:solidFill>
                  <a:srgbClr val="EEEEEE"/>
                </a:solidFill>
                <a:latin typeface="Arial" panose="020B0604020202020204" pitchFamily="34" charset="0"/>
              </a:rPr>
              <a:t>Using taxpayers’ resources, they </a:t>
            </a:r>
            <a:r>
              <a:rPr lang="en-GB" sz="2000" b="0" i="0" u="none" strike="noStrike" dirty="0">
                <a:solidFill>
                  <a:srgbClr val="EEEEEE"/>
                </a:solidFill>
                <a:effectLst/>
                <a:latin typeface="Arial" panose="020B0604020202020204" pitchFamily="34" charset="0"/>
              </a:rPr>
              <a:t>had as goals scientific/technological advancements and space exploration</a:t>
            </a:r>
            <a:endParaRPr lang="en-GB" sz="2000" b="0" i="0" u="none" strike="noStrike" dirty="0">
              <a:solidFill>
                <a:srgbClr val="FFFFFF"/>
              </a:solidFill>
              <a:effectLst/>
              <a:latin typeface="Arial" panose="020B0604020202020204" pitchFamily="34" charset="0"/>
            </a:endParaRPr>
          </a:p>
          <a:p>
            <a:pPr marL="285750" indent="-285750" fontAlgn="base">
              <a:buFont typeface="Arial" panose="020B0604020202020204" pitchFamily="34" charset="0"/>
              <a:buChar char="•"/>
            </a:pPr>
            <a:r>
              <a:rPr lang="en-GB" sz="2000" b="0" i="0" u="none" strike="noStrike" dirty="0">
                <a:solidFill>
                  <a:srgbClr val="EEEEEE"/>
                </a:solidFill>
                <a:effectLst/>
                <a:latin typeface="Arial" panose="020B0604020202020204" pitchFamily="34" charset="0"/>
              </a:rPr>
              <a:t>Today space is becoming the domain of private companies</a:t>
            </a:r>
            <a:r>
              <a:rPr lang="en-GB" sz="2000" dirty="0">
                <a:solidFill>
                  <a:srgbClr val="EEEEEE"/>
                </a:solidFill>
                <a:latin typeface="Arial" panose="020B0604020202020204" pitchFamily="34" charset="0"/>
              </a:rPr>
              <a:t> that have profit as</a:t>
            </a:r>
            <a:r>
              <a:rPr lang="en-GB" sz="2000" b="0" i="0" u="none" strike="noStrike" dirty="0">
                <a:solidFill>
                  <a:srgbClr val="EEEEEE"/>
                </a:solidFill>
                <a:effectLst/>
                <a:latin typeface="Arial" panose="020B0604020202020204" pitchFamily="34" charset="0"/>
              </a:rPr>
              <a:t> </a:t>
            </a:r>
            <a:r>
              <a:rPr lang="en-GB" sz="2000" dirty="0">
                <a:solidFill>
                  <a:srgbClr val="EEEEEE"/>
                </a:solidFill>
                <a:latin typeface="Arial" panose="020B0604020202020204" pitchFamily="34" charset="0"/>
              </a:rPr>
              <a:t>their </a:t>
            </a:r>
            <a:r>
              <a:rPr lang="en-GB" sz="2000" b="0" i="0" u="none" strike="noStrike" dirty="0">
                <a:solidFill>
                  <a:srgbClr val="EEEEEE"/>
                </a:solidFill>
                <a:effectLst/>
                <a:latin typeface="Arial" panose="020B0604020202020204" pitchFamily="34" charset="0"/>
              </a:rPr>
              <a:t>unique objective</a:t>
            </a:r>
            <a:endParaRPr lang="en-GB" sz="2000" dirty="0">
              <a:solidFill>
                <a:srgbClr val="EEEEEE"/>
              </a:solidFill>
              <a:latin typeface="Arial" panose="020B0604020202020204" pitchFamily="34" charset="0"/>
            </a:endParaRPr>
          </a:p>
          <a:p>
            <a:pPr marL="285750" indent="-285750" fontAlgn="base">
              <a:buFont typeface="Arial" panose="020B0604020202020204" pitchFamily="34" charset="0"/>
              <a:buChar char="•"/>
            </a:pPr>
            <a:r>
              <a:rPr lang="en-GB" sz="2000" b="0" i="0" u="none" strike="noStrike" dirty="0">
                <a:solidFill>
                  <a:srgbClr val="EEEEEE"/>
                </a:solidFill>
                <a:effectLst/>
                <a:latin typeface="Arial" panose="020B0604020202020204" pitchFamily="34" charset="0"/>
              </a:rPr>
              <a:t>The very nature of the threats </a:t>
            </a:r>
            <a:r>
              <a:rPr lang="en-GB" sz="2000" dirty="0">
                <a:solidFill>
                  <a:srgbClr val="EEEEEE"/>
                </a:solidFill>
                <a:latin typeface="Arial" panose="020B0604020202020204" pitchFamily="34" charset="0"/>
              </a:rPr>
              <a:t>calls for</a:t>
            </a:r>
            <a:r>
              <a:rPr lang="en-GB" sz="2000" b="0" i="0" u="none" strike="noStrike" dirty="0">
                <a:solidFill>
                  <a:srgbClr val="EEEEEE"/>
                </a:solidFill>
                <a:effectLst/>
                <a:latin typeface="Arial" panose="020B0604020202020204" pitchFamily="34" charset="0"/>
              </a:rPr>
              <a:t> innovative mitigating measures</a:t>
            </a:r>
          </a:p>
          <a:p>
            <a:pPr marL="285750" indent="-285750" fontAlgn="base">
              <a:buFont typeface="Arial" panose="020B0604020202020204" pitchFamily="34" charset="0"/>
              <a:buChar char="•"/>
            </a:pPr>
            <a:r>
              <a:rPr lang="en-GB" sz="2000" b="0" i="0" u="none" strike="noStrike" dirty="0">
                <a:solidFill>
                  <a:srgbClr val="EEEEEE"/>
                </a:solidFill>
                <a:effectLst/>
                <a:latin typeface="Arial" panose="020B0604020202020204" pitchFamily="34" charset="0"/>
              </a:rPr>
              <a:t>The large satellite constellations are just a first example of the possible threats of the New Space Economy…</a:t>
            </a:r>
          </a:p>
          <a:p>
            <a:endParaRPr lang="en-GB" dirty="0"/>
          </a:p>
        </p:txBody>
      </p:sp>
      <p:sp>
        <p:nvSpPr>
          <p:cNvPr id="4" name="Slide Number Placeholder 3">
            <a:extLst>
              <a:ext uri="{FF2B5EF4-FFF2-40B4-BE49-F238E27FC236}">
                <a16:creationId xmlns:a16="http://schemas.microsoft.com/office/drawing/2014/main" id="{6C90EED5-2AD2-7A19-BF7F-EF3D6F103B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Tree>
    <p:extLst>
      <p:ext uri="{BB962C8B-B14F-4D97-AF65-F5344CB8AC3E}">
        <p14:creationId xmlns:p14="http://schemas.microsoft.com/office/powerpoint/2010/main" val="29843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C634C-7ACE-D162-92A0-709A0AA485B1}"/>
              </a:ext>
            </a:extLst>
          </p:cNvPr>
          <p:cNvSpPr>
            <a:spLocks noGrp="1"/>
          </p:cNvSpPr>
          <p:nvPr>
            <p:ph type="title"/>
          </p:nvPr>
        </p:nvSpPr>
        <p:spPr>
          <a:xfrm>
            <a:off x="328202" y="213652"/>
            <a:ext cx="7485762" cy="559795"/>
          </a:xfrm>
        </p:spPr>
        <p:txBody>
          <a:bodyPr>
            <a:normAutofit fontScale="90000"/>
          </a:bodyPr>
          <a:lstStyle/>
          <a:p>
            <a:r>
              <a:rPr lang="en-GB" sz="2200" b="0" i="0" u="none" strike="noStrike" dirty="0">
                <a:solidFill>
                  <a:srgbClr val="FFFFFF"/>
                </a:solidFill>
                <a:effectLst/>
                <a:latin typeface="Arial" panose="020B0604020202020204" pitchFamily="34" charset="0"/>
              </a:rPr>
              <a:t>The root of the problem: </a:t>
            </a:r>
            <a:br>
              <a:rPr lang="en-GB" sz="2200" b="0" i="0" u="none" strike="noStrike" dirty="0">
                <a:solidFill>
                  <a:srgbClr val="FFFFFF"/>
                </a:solidFill>
                <a:effectLst/>
                <a:latin typeface="Arial" panose="020B0604020202020204" pitchFamily="34" charset="0"/>
              </a:rPr>
            </a:br>
            <a:r>
              <a:rPr lang="en-GB" sz="2200" b="0" i="0" u="none" strike="noStrike" dirty="0">
                <a:solidFill>
                  <a:srgbClr val="FFFFFF"/>
                </a:solidFill>
                <a:effectLst/>
                <a:latin typeface="Arial" panose="020B0604020202020204" pitchFamily="34" charset="0"/>
              </a:rPr>
              <a:t>an exponential increase in space activity</a:t>
            </a:r>
            <a:br>
              <a:rPr lang="en-GB" dirty="0">
                <a:effectLst/>
              </a:rPr>
            </a:br>
            <a:endParaRPr lang="en-GB" dirty="0"/>
          </a:p>
        </p:txBody>
      </p:sp>
      <p:sp>
        <p:nvSpPr>
          <p:cNvPr id="3" name="Text Placeholder 2">
            <a:extLst>
              <a:ext uri="{FF2B5EF4-FFF2-40B4-BE49-F238E27FC236}">
                <a16:creationId xmlns:a16="http://schemas.microsoft.com/office/drawing/2014/main" id="{1A758802-FE85-F75B-099D-B1B5A76E81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543652E-0A5B-82F1-4698-CD5B701A40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pic>
        <p:nvPicPr>
          <p:cNvPr id="1026" name="Picture 2">
            <a:extLst>
              <a:ext uri="{FF2B5EF4-FFF2-40B4-BE49-F238E27FC236}">
                <a16:creationId xmlns:a16="http://schemas.microsoft.com/office/drawing/2014/main" id="{23368753-7396-0C1F-E356-5DD3631BC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64" y="1131703"/>
            <a:ext cx="4584580" cy="351824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g213128e769a_0_43">
            <a:extLst>
              <a:ext uri="{FF2B5EF4-FFF2-40B4-BE49-F238E27FC236}">
                <a16:creationId xmlns:a16="http://schemas.microsoft.com/office/drawing/2014/main" id="{1C4FACBF-26F8-2556-3861-91108C45610F}"/>
              </a:ext>
            </a:extLst>
          </p:cNvPr>
          <p:cNvSpPr txBox="1">
            <a:spLocks/>
          </p:cNvSpPr>
          <p:nvPr/>
        </p:nvSpPr>
        <p:spPr>
          <a:xfrm>
            <a:off x="4922877" y="1170125"/>
            <a:ext cx="3665700" cy="341640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15000"/>
              </a:lnSpc>
              <a:spcBef>
                <a:spcPts val="0"/>
              </a:spcBef>
              <a:spcAft>
                <a:spcPts val="0"/>
              </a:spcAft>
              <a:buClr>
                <a:schemeClr val="lt1"/>
              </a:buClr>
              <a:buSzPts val="1400"/>
              <a:buFont typeface="Arial"/>
              <a:buNone/>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r>
              <a:rPr lang="en-GB" dirty="0"/>
              <a:t>Active Satellites</a:t>
            </a:r>
          </a:p>
          <a:p>
            <a:pPr marL="0" indent="0"/>
            <a:r>
              <a:rPr lang="en-GB" dirty="0"/>
              <a:t>2019 May 1: ~2,200</a:t>
            </a:r>
          </a:p>
          <a:p>
            <a:pPr marL="0" indent="0"/>
            <a:r>
              <a:rPr lang="en-GB" dirty="0"/>
              <a:t>2023 Nov 1: ~6,800 (3x in 4 years)</a:t>
            </a:r>
          </a:p>
          <a:p>
            <a:pPr marL="0" indent="0"/>
            <a:endParaRPr lang="en-GB" dirty="0"/>
          </a:p>
          <a:p>
            <a:pPr marL="0" indent="0"/>
            <a:r>
              <a:rPr lang="en-GB" dirty="0" err="1"/>
              <a:t>Active+Inactive</a:t>
            </a:r>
            <a:r>
              <a:rPr lang="en-GB" dirty="0"/>
              <a:t> Satellites ~10,000</a:t>
            </a:r>
          </a:p>
          <a:p>
            <a:pPr marL="0" indent="0"/>
            <a:r>
              <a:rPr lang="en-GB" dirty="0"/>
              <a:t>Trackable space junks ~30,000</a:t>
            </a:r>
            <a:br>
              <a:rPr lang="en-GB" dirty="0"/>
            </a:br>
            <a:endParaRPr lang="en-GB" dirty="0"/>
          </a:p>
          <a:p>
            <a:pPr marL="0" indent="0"/>
            <a:r>
              <a:rPr lang="en-GB" b="1" u="sng" dirty="0">
                <a:solidFill>
                  <a:srgbClr val="FFFF00"/>
                </a:solidFill>
              </a:rPr>
              <a:t>Disturbing Reality: ~ 420,000 constellation satellites are planned (according to FCC+ITU application)</a:t>
            </a:r>
          </a:p>
        </p:txBody>
      </p:sp>
    </p:spTree>
    <p:extLst>
      <p:ext uri="{BB962C8B-B14F-4D97-AF65-F5344CB8AC3E}">
        <p14:creationId xmlns:p14="http://schemas.microsoft.com/office/powerpoint/2010/main" val="400229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a:spLocks noGrp="1"/>
          </p:cNvSpPr>
          <p:nvPr>
            <p:ph type="title"/>
          </p:nvPr>
        </p:nvSpPr>
        <p:spPr>
          <a:xfrm>
            <a:off x="562223" y="166153"/>
            <a:ext cx="7886700" cy="648281"/>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solidFill>
                  <a:schemeClr val="lt1"/>
                </a:solidFill>
              </a:rPr>
              <a:t>Why do satellites interfere with astronomy?</a:t>
            </a:r>
            <a:endParaRPr>
              <a:solidFill>
                <a:schemeClr val="lt1"/>
              </a:solidFill>
            </a:endParaRPr>
          </a:p>
        </p:txBody>
      </p:sp>
      <p:sp>
        <p:nvSpPr>
          <p:cNvPr id="72" name="Google Shape;72;p2"/>
          <p:cNvSpPr txBox="1">
            <a:spLocks noGrp="1"/>
          </p:cNvSpPr>
          <p:nvPr>
            <p:ph type="body" idx="1"/>
          </p:nvPr>
        </p:nvSpPr>
        <p:spPr>
          <a:xfrm>
            <a:off x="628650" y="1369219"/>
            <a:ext cx="7886700" cy="3263504"/>
          </a:xfrm>
          <a:prstGeom prst="rect">
            <a:avLst/>
          </a:prstGeom>
          <a:noFill/>
          <a:ln>
            <a:noFill/>
          </a:ln>
        </p:spPr>
        <p:txBody>
          <a:bodyPr spcFirstLastPara="1" wrap="square" lIns="68550" tIns="34275" rIns="68550" bIns="34275" anchor="t" anchorCtr="0">
            <a:normAutofit/>
          </a:bodyPr>
          <a:lstStyle/>
          <a:p>
            <a:pPr marL="342900" lvl="0" indent="-171450" algn="l" rtl="0">
              <a:lnSpc>
                <a:spcPct val="90000"/>
              </a:lnSpc>
              <a:spcBef>
                <a:spcPts val="750"/>
              </a:spcBef>
              <a:spcAft>
                <a:spcPts val="0"/>
              </a:spcAft>
              <a:buSzPts val="1800"/>
              <a:buNone/>
            </a:pPr>
            <a:endParaRPr/>
          </a:p>
        </p:txBody>
      </p:sp>
      <p:pic>
        <p:nvPicPr>
          <p:cNvPr id="73" name="Google Shape;73;p2" descr="News at a glance"/>
          <p:cNvPicPr preferRelativeResize="0"/>
          <p:nvPr/>
        </p:nvPicPr>
        <p:blipFill rotWithShape="1">
          <a:blip r:embed="rId3">
            <a:alphaModFix/>
          </a:blip>
          <a:srcRect/>
          <a:stretch/>
        </p:blipFill>
        <p:spPr>
          <a:xfrm>
            <a:off x="322229" y="989574"/>
            <a:ext cx="3407269" cy="4022794"/>
          </a:xfrm>
          <a:prstGeom prst="rect">
            <a:avLst/>
          </a:prstGeom>
          <a:noFill/>
          <a:ln>
            <a:noFill/>
          </a:ln>
        </p:spPr>
      </p:pic>
      <p:sp>
        <p:nvSpPr>
          <p:cNvPr id="74" name="Google Shape;74;p2"/>
          <p:cNvSpPr txBox="1"/>
          <p:nvPr/>
        </p:nvSpPr>
        <p:spPr>
          <a:xfrm>
            <a:off x="953401" y="4768453"/>
            <a:ext cx="3350558" cy="16155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GB" sz="600" b="0" i="0" u="none" strike="noStrike" cap="none">
                <a:solidFill>
                  <a:schemeClr val="lt1"/>
                </a:solidFill>
                <a:latin typeface="Arial"/>
                <a:ea typeface="Arial"/>
                <a:cs typeface="Arial"/>
                <a:sym typeface="Arial"/>
              </a:rPr>
              <a:t>Source: Victoria Girgis/Lowell Observatory</a:t>
            </a:r>
            <a:endParaRPr sz="600" b="0" i="0" u="none" strike="noStrike" cap="none">
              <a:solidFill>
                <a:schemeClr val="lt1"/>
              </a:solidFill>
              <a:latin typeface="Arial"/>
              <a:ea typeface="Arial"/>
              <a:cs typeface="Arial"/>
              <a:sym typeface="Arial"/>
            </a:endParaRPr>
          </a:p>
        </p:txBody>
      </p:sp>
      <p:grpSp>
        <p:nvGrpSpPr>
          <p:cNvPr id="75" name="Google Shape;75;p2"/>
          <p:cNvGrpSpPr/>
          <p:nvPr/>
        </p:nvGrpSpPr>
        <p:grpSpPr>
          <a:xfrm>
            <a:off x="4505573" y="1250751"/>
            <a:ext cx="4110782" cy="3666329"/>
            <a:chOff x="6007430" y="1667668"/>
            <a:chExt cx="5481043" cy="4888438"/>
          </a:xfrm>
        </p:grpSpPr>
        <p:sp>
          <p:nvSpPr>
            <p:cNvPr id="76" name="Google Shape;76;p2"/>
            <p:cNvSpPr txBox="1"/>
            <p:nvPr/>
          </p:nvSpPr>
          <p:spPr>
            <a:xfrm>
              <a:off x="7021062" y="6340703"/>
              <a:ext cx="4467411" cy="215403"/>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GB" sz="600" b="0" i="0" u="none" strike="noStrike" cap="none">
                  <a:solidFill>
                    <a:schemeClr val="dk1"/>
                  </a:solidFill>
                  <a:latin typeface="Arial"/>
                  <a:ea typeface="Arial"/>
                  <a:cs typeface="Arial"/>
                  <a:sym typeface="Arial"/>
                </a:rPr>
                <a:t>Source: Robert Watson / JBCA  -  Mike Peel / IAC</a:t>
              </a:r>
              <a:endParaRPr sz="600" b="0" i="0" u="none" strike="noStrike" cap="none">
                <a:solidFill>
                  <a:schemeClr val="dk1"/>
                </a:solidFill>
                <a:latin typeface="Arial"/>
                <a:ea typeface="Arial"/>
                <a:cs typeface="Arial"/>
                <a:sym typeface="Arial"/>
              </a:endParaRPr>
            </a:p>
          </p:txBody>
        </p:sp>
        <p:grpSp>
          <p:nvGrpSpPr>
            <p:cNvPr id="77" name="Google Shape;77;p2"/>
            <p:cNvGrpSpPr/>
            <p:nvPr/>
          </p:nvGrpSpPr>
          <p:grpSpPr>
            <a:xfrm>
              <a:off x="6007430" y="1667668"/>
              <a:ext cx="5035085" cy="4667250"/>
              <a:chOff x="6007430" y="1667668"/>
              <a:chExt cx="5035085" cy="4667250"/>
            </a:xfrm>
          </p:grpSpPr>
          <p:pic>
            <p:nvPicPr>
              <p:cNvPr id="78" name="Google Shape;78;p2" descr="A picture containing diagram&#10;&#10;Description automatically generated"/>
              <p:cNvPicPr preferRelativeResize="0"/>
              <p:nvPr/>
            </p:nvPicPr>
            <p:blipFill rotWithShape="1">
              <a:blip r:embed="rId4">
                <a:alphaModFix/>
              </a:blip>
              <a:srcRect/>
              <a:stretch/>
            </p:blipFill>
            <p:spPr>
              <a:xfrm>
                <a:off x="6007430" y="1667668"/>
                <a:ext cx="5035085" cy="4667250"/>
              </a:xfrm>
              <a:prstGeom prst="rect">
                <a:avLst/>
              </a:prstGeom>
              <a:noFill/>
              <a:ln>
                <a:noFill/>
              </a:ln>
            </p:spPr>
          </p:pic>
          <p:sp>
            <p:nvSpPr>
              <p:cNvPr id="79" name="Google Shape;79;p2"/>
              <p:cNvSpPr txBox="1"/>
              <p:nvPr/>
            </p:nvSpPr>
            <p:spPr>
              <a:xfrm>
                <a:off x="9221820" y="3356042"/>
                <a:ext cx="1575881" cy="738624"/>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GB" sz="1050" b="0" i="0" u="none" strike="noStrike" cap="none">
                    <a:solidFill>
                      <a:schemeClr val="lt1"/>
                    </a:solidFill>
                    <a:latin typeface="Arial"/>
                    <a:ea typeface="Arial"/>
                    <a:cs typeface="Arial"/>
                    <a:sym typeface="Arial"/>
                  </a:rPr>
                  <a:t>Geostationary satellites in Ku band</a:t>
                </a:r>
                <a:endParaRPr sz="1050" b="0" i="0" u="none" strike="noStrike" cap="none">
                  <a:solidFill>
                    <a:srgbClr val="000000"/>
                  </a:solidFill>
                  <a:latin typeface="Arial"/>
                  <a:ea typeface="Arial"/>
                  <a:cs typeface="Arial"/>
                  <a:sym typeface="Arial"/>
                </a:endParaRPr>
              </a:p>
            </p:txBody>
          </p:sp>
          <p:cxnSp>
            <p:nvCxnSpPr>
              <p:cNvPr id="80" name="Google Shape;80;p2"/>
              <p:cNvCxnSpPr/>
              <p:nvPr/>
            </p:nvCxnSpPr>
            <p:spPr>
              <a:xfrm rot="10800000">
                <a:off x="9289915" y="2908570"/>
                <a:ext cx="496111" cy="520430"/>
              </a:xfrm>
              <a:prstGeom prst="straightConnector1">
                <a:avLst/>
              </a:prstGeom>
              <a:noFill/>
              <a:ln w="28575" cap="flat" cmpd="sng">
                <a:solidFill>
                  <a:srgbClr val="FF0000"/>
                </a:solidFill>
                <a:prstDash val="solid"/>
                <a:round/>
                <a:headEnd type="none" w="sm" len="sm"/>
                <a:tailEnd type="triangle" w="med" len="med"/>
              </a:ln>
            </p:spPr>
          </p:cxnSp>
        </p:grpSp>
      </p:grpSp>
      <p:sp>
        <p:nvSpPr>
          <p:cNvPr id="81" name="Google Shape;81;p2"/>
          <p:cNvSpPr txBox="1"/>
          <p:nvPr/>
        </p:nvSpPr>
        <p:spPr>
          <a:xfrm>
            <a:off x="562223" y="3691054"/>
            <a:ext cx="2760840" cy="95410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400"/>
              <a:buFont typeface="Arial"/>
              <a:buChar char="•"/>
            </a:pPr>
            <a:r>
              <a:rPr lang="en-GB" sz="1400" b="1" i="0" u="none" strike="noStrike" cap="none">
                <a:solidFill>
                  <a:schemeClr val="lt1"/>
                </a:solidFill>
                <a:latin typeface="Arial"/>
                <a:ea typeface="Arial"/>
                <a:cs typeface="Arial"/>
                <a:sym typeface="Arial"/>
              </a:rPr>
              <a:t>They reflect sunlight</a:t>
            </a:r>
            <a:br>
              <a:rPr lang="en-GB" sz="1400" b="1" i="0" u="none" strike="noStrike" cap="none">
                <a:solidFill>
                  <a:schemeClr val="lt1"/>
                </a:solidFill>
                <a:latin typeface="Arial"/>
                <a:ea typeface="Arial"/>
                <a:cs typeface="Arial"/>
                <a:sym typeface="Arial"/>
              </a:rPr>
            </a:br>
            <a:endParaRPr sz="1400" b="1"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400"/>
              <a:buFont typeface="Arial"/>
              <a:buChar char="•"/>
            </a:pPr>
            <a:r>
              <a:rPr lang="en-GB" sz="1400" b="1" i="0" u="none" strike="noStrike" cap="none">
                <a:solidFill>
                  <a:schemeClr val="lt1"/>
                </a:solidFill>
                <a:latin typeface="Arial"/>
                <a:ea typeface="Arial"/>
                <a:cs typeface="Arial"/>
                <a:sym typeface="Arial"/>
              </a:rPr>
              <a:t>They emit microwave radiation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5942" y="345812"/>
            <a:ext cx="5359251" cy="356117"/>
          </a:xfrm>
          <a:prstGeom prst="rect">
            <a:avLst/>
          </a:prstGeom>
        </p:spPr>
        <p:txBody>
          <a:bodyPr spcFirstLastPara="1" vert="horz" wrap="square" lIns="0" tIns="8630" rIns="0" bIns="0" rtlCol="0" anchor="ctr" anchorCtr="0">
            <a:spAutoFit/>
          </a:bodyPr>
          <a:lstStyle/>
          <a:p>
            <a:pPr marL="950987">
              <a:lnSpc>
                <a:spcPct val="100000"/>
              </a:lnSpc>
              <a:spcBef>
                <a:spcPts val="68"/>
              </a:spcBef>
            </a:pPr>
            <a:r>
              <a:rPr lang="it-IT" sz="2174" dirty="0">
                <a:solidFill>
                  <a:schemeClr val="bg1"/>
                </a:solidFill>
              </a:rPr>
              <a:t>Rubin </a:t>
            </a:r>
            <a:r>
              <a:rPr lang="it-IT" sz="2174" dirty="0" err="1">
                <a:solidFill>
                  <a:schemeClr val="bg1"/>
                </a:solidFill>
              </a:rPr>
              <a:t>Observatory</a:t>
            </a:r>
            <a:r>
              <a:rPr lang="it-IT" sz="2174" dirty="0">
                <a:solidFill>
                  <a:schemeClr val="bg1"/>
                </a:solidFill>
              </a:rPr>
              <a:t> </a:t>
            </a:r>
            <a:r>
              <a:rPr lang="it-IT" sz="2174" dirty="0" err="1">
                <a:solidFill>
                  <a:schemeClr val="bg1"/>
                </a:solidFill>
              </a:rPr>
              <a:t>CCDs</a:t>
            </a:r>
            <a:endParaRPr sz="2174" dirty="0">
              <a:solidFill>
                <a:schemeClr val="bg1"/>
              </a:solidFill>
            </a:endParaRPr>
          </a:p>
        </p:txBody>
      </p:sp>
      <p:sp>
        <p:nvSpPr>
          <p:cNvPr id="3" name="object 3"/>
          <p:cNvSpPr txBox="1"/>
          <p:nvPr/>
        </p:nvSpPr>
        <p:spPr>
          <a:xfrm>
            <a:off x="7766860" y="4238037"/>
            <a:ext cx="94067" cy="176004"/>
          </a:xfrm>
          <a:prstGeom prst="rect">
            <a:avLst/>
          </a:prstGeom>
        </p:spPr>
        <p:txBody>
          <a:bodyPr vert="horz" wrap="square" lIns="0" tIns="8630" rIns="0" bIns="0" rtlCol="0">
            <a:spAutoFit/>
          </a:bodyPr>
          <a:lstStyle/>
          <a:p>
            <a:pPr marL="8630">
              <a:spcBef>
                <a:spcPts val="68"/>
              </a:spcBef>
            </a:pPr>
            <a:r>
              <a:rPr sz="1087" dirty="0">
                <a:solidFill>
                  <a:srgbClr val="FFFFFF"/>
                </a:solidFill>
              </a:rPr>
              <a:t>6</a:t>
            </a:r>
            <a:endParaRPr sz="1087"/>
          </a:p>
        </p:txBody>
      </p:sp>
      <p:grpSp>
        <p:nvGrpSpPr>
          <p:cNvPr id="4" name="object 4"/>
          <p:cNvGrpSpPr/>
          <p:nvPr/>
        </p:nvGrpSpPr>
        <p:grpSpPr>
          <a:xfrm>
            <a:off x="1404557" y="3864753"/>
            <a:ext cx="1735500" cy="679184"/>
            <a:chOff x="685475" y="5687390"/>
            <a:chExt cx="2553970" cy="999490"/>
          </a:xfrm>
        </p:grpSpPr>
        <p:pic>
          <p:nvPicPr>
            <p:cNvPr id="5" name="object 5"/>
            <p:cNvPicPr/>
            <p:nvPr/>
          </p:nvPicPr>
          <p:blipFill>
            <a:blip r:embed="rId2" cstate="print"/>
            <a:stretch>
              <a:fillRect/>
            </a:stretch>
          </p:blipFill>
          <p:spPr>
            <a:xfrm>
              <a:off x="694943" y="5696711"/>
              <a:ext cx="2535936" cy="981456"/>
            </a:xfrm>
            <a:prstGeom prst="rect">
              <a:avLst/>
            </a:prstGeom>
          </p:spPr>
        </p:pic>
        <p:sp>
          <p:nvSpPr>
            <p:cNvPr id="6" name="object 6"/>
            <p:cNvSpPr/>
            <p:nvPr/>
          </p:nvSpPr>
          <p:spPr>
            <a:xfrm>
              <a:off x="690237" y="5692152"/>
              <a:ext cx="2544445" cy="989965"/>
            </a:xfrm>
            <a:custGeom>
              <a:avLst/>
              <a:gdLst/>
              <a:ahLst/>
              <a:cxnLst/>
              <a:rect l="l" t="t" r="r" b="b"/>
              <a:pathLst>
                <a:path w="2544445" h="989965">
                  <a:moveTo>
                    <a:pt x="0" y="0"/>
                  </a:moveTo>
                  <a:lnTo>
                    <a:pt x="2544211" y="0"/>
                  </a:lnTo>
                  <a:lnTo>
                    <a:pt x="2544211" y="989635"/>
                  </a:lnTo>
                  <a:lnTo>
                    <a:pt x="0" y="989635"/>
                  </a:lnTo>
                  <a:lnTo>
                    <a:pt x="0" y="0"/>
                  </a:lnTo>
                  <a:close/>
                </a:path>
              </a:pathLst>
            </a:custGeom>
            <a:ln w="9525">
              <a:solidFill>
                <a:srgbClr val="FFFFFF"/>
              </a:solidFill>
            </a:ln>
          </p:spPr>
          <p:txBody>
            <a:bodyPr wrap="square" lIns="0" tIns="0" rIns="0" bIns="0" rtlCol="0"/>
            <a:lstStyle/>
            <a:p>
              <a:endParaRPr sz="951"/>
            </a:p>
          </p:txBody>
        </p:sp>
      </p:grpSp>
      <p:grpSp>
        <p:nvGrpSpPr>
          <p:cNvPr id="7" name="object 7"/>
          <p:cNvGrpSpPr/>
          <p:nvPr/>
        </p:nvGrpSpPr>
        <p:grpSpPr>
          <a:xfrm>
            <a:off x="1175629" y="1447236"/>
            <a:ext cx="2343054" cy="2348663"/>
            <a:chOff x="348583" y="2129759"/>
            <a:chExt cx="3448050" cy="3456304"/>
          </a:xfrm>
        </p:grpSpPr>
        <p:pic>
          <p:nvPicPr>
            <p:cNvPr id="8" name="object 8"/>
            <p:cNvPicPr/>
            <p:nvPr/>
          </p:nvPicPr>
          <p:blipFill>
            <a:blip r:embed="rId3" cstate="print"/>
            <a:stretch>
              <a:fillRect/>
            </a:stretch>
          </p:blipFill>
          <p:spPr>
            <a:xfrm>
              <a:off x="356616" y="2136648"/>
              <a:ext cx="3432048" cy="3441191"/>
            </a:xfrm>
            <a:prstGeom prst="rect">
              <a:avLst/>
            </a:prstGeom>
          </p:spPr>
        </p:pic>
        <p:sp>
          <p:nvSpPr>
            <p:cNvPr id="9" name="object 9"/>
            <p:cNvSpPr/>
            <p:nvPr/>
          </p:nvSpPr>
          <p:spPr>
            <a:xfrm>
              <a:off x="353345" y="2134522"/>
              <a:ext cx="3438525" cy="3446779"/>
            </a:xfrm>
            <a:custGeom>
              <a:avLst/>
              <a:gdLst/>
              <a:ahLst/>
              <a:cxnLst/>
              <a:rect l="l" t="t" r="r" b="b"/>
              <a:pathLst>
                <a:path w="3438525" h="3446779">
                  <a:moveTo>
                    <a:pt x="0" y="0"/>
                  </a:moveTo>
                  <a:lnTo>
                    <a:pt x="3438002" y="0"/>
                  </a:lnTo>
                  <a:lnTo>
                    <a:pt x="3438002" y="3446726"/>
                  </a:lnTo>
                  <a:lnTo>
                    <a:pt x="0" y="3446726"/>
                  </a:lnTo>
                  <a:lnTo>
                    <a:pt x="0" y="0"/>
                  </a:lnTo>
                  <a:close/>
                </a:path>
              </a:pathLst>
            </a:custGeom>
            <a:ln w="9525">
              <a:solidFill>
                <a:srgbClr val="FFFFFF"/>
              </a:solidFill>
            </a:ln>
          </p:spPr>
          <p:txBody>
            <a:bodyPr wrap="square" lIns="0" tIns="0" rIns="0" bIns="0" rtlCol="0"/>
            <a:lstStyle/>
            <a:p>
              <a:endParaRPr sz="951"/>
            </a:p>
          </p:txBody>
        </p:sp>
      </p:grpSp>
      <p:grpSp>
        <p:nvGrpSpPr>
          <p:cNvPr id="10" name="object 10"/>
          <p:cNvGrpSpPr/>
          <p:nvPr/>
        </p:nvGrpSpPr>
        <p:grpSpPr>
          <a:xfrm>
            <a:off x="3835306" y="3851817"/>
            <a:ext cx="1735500" cy="686950"/>
            <a:chOff x="4262578" y="5668352"/>
            <a:chExt cx="2553970" cy="1010919"/>
          </a:xfrm>
        </p:grpSpPr>
        <p:pic>
          <p:nvPicPr>
            <p:cNvPr id="11" name="object 11"/>
            <p:cNvPicPr/>
            <p:nvPr/>
          </p:nvPicPr>
          <p:blipFill>
            <a:blip r:embed="rId4" cstate="print"/>
            <a:stretch>
              <a:fillRect/>
            </a:stretch>
          </p:blipFill>
          <p:spPr>
            <a:xfrm>
              <a:off x="4270248" y="5675375"/>
              <a:ext cx="2538983" cy="996696"/>
            </a:xfrm>
            <a:prstGeom prst="rect">
              <a:avLst/>
            </a:prstGeom>
          </p:spPr>
        </p:pic>
        <p:sp>
          <p:nvSpPr>
            <p:cNvPr id="12" name="object 12"/>
            <p:cNvSpPr/>
            <p:nvPr/>
          </p:nvSpPr>
          <p:spPr>
            <a:xfrm>
              <a:off x="4267341" y="5673115"/>
              <a:ext cx="2544445" cy="1001394"/>
            </a:xfrm>
            <a:custGeom>
              <a:avLst/>
              <a:gdLst/>
              <a:ahLst/>
              <a:cxnLst/>
              <a:rect l="l" t="t" r="r" b="b"/>
              <a:pathLst>
                <a:path w="2544445" h="1001395">
                  <a:moveTo>
                    <a:pt x="0" y="0"/>
                  </a:moveTo>
                  <a:lnTo>
                    <a:pt x="2544211" y="0"/>
                  </a:lnTo>
                  <a:lnTo>
                    <a:pt x="2544211" y="1000892"/>
                  </a:lnTo>
                  <a:lnTo>
                    <a:pt x="0" y="1000892"/>
                  </a:lnTo>
                  <a:lnTo>
                    <a:pt x="0" y="0"/>
                  </a:lnTo>
                  <a:close/>
                </a:path>
              </a:pathLst>
            </a:custGeom>
            <a:ln w="9525">
              <a:solidFill>
                <a:srgbClr val="FFFFFF"/>
              </a:solidFill>
            </a:ln>
          </p:spPr>
          <p:txBody>
            <a:bodyPr wrap="square" lIns="0" tIns="0" rIns="0" bIns="0" rtlCol="0"/>
            <a:lstStyle/>
            <a:p>
              <a:endParaRPr sz="951"/>
            </a:p>
          </p:txBody>
        </p:sp>
      </p:grpSp>
      <p:grpSp>
        <p:nvGrpSpPr>
          <p:cNvPr id="13" name="object 13"/>
          <p:cNvGrpSpPr/>
          <p:nvPr/>
        </p:nvGrpSpPr>
        <p:grpSpPr>
          <a:xfrm>
            <a:off x="3609298" y="1447235"/>
            <a:ext cx="2187714" cy="2348663"/>
            <a:chOff x="3929983" y="2129758"/>
            <a:chExt cx="3219450" cy="3456304"/>
          </a:xfrm>
        </p:grpSpPr>
        <p:pic>
          <p:nvPicPr>
            <p:cNvPr id="14" name="object 14"/>
            <p:cNvPicPr/>
            <p:nvPr/>
          </p:nvPicPr>
          <p:blipFill>
            <a:blip r:embed="rId5" cstate="print"/>
            <a:stretch>
              <a:fillRect/>
            </a:stretch>
          </p:blipFill>
          <p:spPr>
            <a:xfrm>
              <a:off x="3938016" y="2136648"/>
              <a:ext cx="3203447" cy="3441191"/>
            </a:xfrm>
            <a:prstGeom prst="rect">
              <a:avLst/>
            </a:prstGeom>
          </p:spPr>
        </p:pic>
        <p:sp>
          <p:nvSpPr>
            <p:cNvPr id="15" name="object 15"/>
            <p:cNvSpPr/>
            <p:nvPr/>
          </p:nvSpPr>
          <p:spPr>
            <a:xfrm>
              <a:off x="3934745" y="2134520"/>
              <a:ext cx="3209925" cy="3446779"/>
            </a:xfrm>
            <a:custGeom>
              <a:avLst/>
              <a:gdLst/>
              <a:ahLst/>
              <a:cxnLst/>
              <a:rect l="l" t="t" r="r" b="b"/>
              <a:pathLst>
                <a:path w="3209925" h="3446779">
                  <a:moveTo>
                    <a:pt x="0" y="0"/>
                  </a:moveTo>
                  <a:lnTo>
                    <a:pt x="3209402" y="0"/>
                  </a:lnTo>
                  <a:lnTo>
                    <a:pt x="3209402" y="3446726"/>
                  </a:lnTo>
                  <a:lnTo>
                    <a:pt x="0" y="3446726"/>
                  </a:lnTo>
                  <a:lnTo>
                    <a:pt x="0" y="0"/>
                  </a:lnTo>
                  <a:close/>
                </a:path>
              </a:pathLst>
            </a:custGeom>
            <a:ln w="9525">
              <a:solidFill>
                <a:srgbClr val="FFFFFF"/>
              </a:solidFill>
            </a:ln>
          </p:spPr>
          <p:txBody>
            <a:bodyPr wrap="square" lIns="0" tIns="0" rIns="0" bIns="0" rtlCol="0"/>
            <a:lstStyle/>
            <a:p>
              <a:endParaRPr sz="951"/>
            </a:p>
          </p:txBody>
        </p:sp>
      </p:grpSp>
      <p:grpSp>
        <p:nvGrpSpPr>
          <p:cNvPr id="16" name="object 16"/>
          <p:cNvGrpSpPr/>
          <p:nvPr/>
        </p:nvGrpSpPr>
        <p:grpSpPr>
          <a:xfrm>
            <a:off x="6113818" y="3864753"/>
            <a:ext cx="1751465" cy="427187"/>
            <a:chOff x="7615646" y="5687390"/>
            <a:chExt cx="2577465" cy="628650"/>
          </a:xfrm>
        </p:grpSpPr>
        <p:pic>
          <p:nvPicPr>
            <p:cNvPr id="17" name="object 17"/>
            <p:cNvPicPr/>
            <p:nvPr/>
          </p:nvPicPr>
          <p:blipFill>
            <a:blip r:embed="rId6" cstate="print"/>
            <a:stretch>
              <a:fillRect/>
            </a:stretch>
          </p:blipFill>
          <p:spPr>
            <a:xfrm>
              <a:off x="7623048" y="5696711"/>
              <a:ext cx="2563368" cy="612647"/>
            </a:xfrm>
            <a:prstGeom prst="rect">
              <a:avLst/>
            </a:prstGeom>
          </p:spPr>
        </p:pic>
        <p:sp>
          <p:nvSpPr>
            <p:cNvPr id="18" name="object 18"/>
            <p:cNvSpPr/>
            <p:nvPr/>
          </p:nvSpPr>
          <p:spPr>
            <a:xfrm>
              <a:off x="7620409" y="5692152"/>
              <a:ext cx="2567940" cy="619125"/>
            </a:xfrm>
            <a:custGeom>
              <a:avLst/>
              <a:gdLst/>
              <a:ahLst/>
              <a:cxnLst/>
              <a:rect l="l" t="t" r="r" b="b"/>
              <a:pathLst>
                <a:path w="2567940" h="619125">
                  <a:moveTo>
                    <a:pt x="0" y="0"/>
                  </a:moveTo>
                  <a:lnTo>
                    <a:pt x="2567842" y="0"/>
                  </a:lnTo>
                  <a:lnTo>
                    <a:pt x="2567842" y="619125"/>
                  </a:lnTo>
                  <a:lnTo>
                    <a:pt x="0" y="619125"/>
                  </a:lnTo>
                  <a:lnTo>
                    <a:pt x="0" y="0"/>
                  </a:lnTo>
                  <a:close/>
                </a:path>
              </a:pathLst>
            </a:custGeom>
            <a:ln w="9525">
              <a:solidFill>
                <a:srgbClr val="FFFFFF"/>
              </a:solidFill>
            </a:ln>
          </p:spPr>
          <p:txBody>
            <a:bodyPr wrap="square" lIns="0" tIns="0" rIns="0" bIns="0" rtlCol="0"/>
            <a:lstStyle/>
            <a:p>
              <a:endParaRPr sz="951"/>
            </a:p>
          </p:txBody>
        </p:sp>
      </p:grpSp>
      <p:grpSp>
        <p:nvGrpSpPr>
          <p:cNvPr id="19" name="object 19"/>
          <p:cNvGrpSpPr/>
          <p:nvPr/>
        </p:nvGrpSpPr>
        <p:grpSpPr>
          <a:xfrm>
            <a:off x="5861866" y="1440498"/>
            <a:ext cx="2187714" cy="2348663"/>
            <a:chOff x="7244874" y="2119844"/>
            <a:chExt cx="3219450" cy="3456304"/>
          </a:xfrm>
        </p:grpSpPr>
        <p:pic>
          <p:nvPicPr>
            <p:cNvPr id="20" name="object 20"/>
            <p:cNvPicPr/>
            <p:nvPr/>
          </p:nvPicPr>
          <p:blipFill>
            <a:blip r:embed="rId7" cstate="print"/>
            <a:stretch>
              <a:fillRect/>
            </a:stretch>
          </p:blipFill>
          <p:spPr>
            <a:xfrm>
              <a:off x="7254239" y="2127504"/>
              <a:ext cx="3200400" cy="3441192"/>
            </a:xfrm>
            <a:prstGeom prst="rect">
              <a:avLst/>
            </a:prstGeom>
          </p:spPr>
        </p:pic>
        <p:sp>
          <p:nvSpPr>
            <p:cNvPr id="21" name="object 21"/>
            <p:cNvSpPr/>
            <p:nvPr/>
          </p:nvSpPr>
          <p:spPr>
            <a:xfrm>
              <a:off x="7249637" y="2124607"/>
              <a:ext cx="3209925" cy="3446779"/>
            </a:xfrm>
            <a:custGeom>
              <a:avLst/>
              <a:gdLst/>
              <a:ahLst/>
              <a:cxnLst/>
              <a:rect l="l" t="t" r="r" b="b"/>
              <a:pathLst>
                <a:path w="3209925" h="3446779">
                  <a:moveTo>
                    <a:pt x="0" y="0"/>
                  </a:moveTo>
                  <a:lnTo>
                    <a:pt x="3209403" y="0"/>
                  </a:lnTo>
                  <a:lnTo>
                    <a:pt x="3209403" y="3446727"/>
                  </a:lnTo>
                  <a:lnTo>
                    <a:pt x="0" y="3446727"/>
                  </a:lnTo>
                  <a:lnTo>
                    <a:pt x="0" y="0"/>
                  </a:lnTo>
                  <a:close/>
                </a:path>
              </a:pathLst>
            </a:custGeom>
            <a:ln w="9525">
              <a:solidFill>
                <a:srgbClr val="FFFFFF"/>
              </a:solidFill>
            </a:ln>
          </p:spPr>
          <p:txBody>
            <a:bodyPr wrap="square" lIns="0" tIns="0" rIns="0" bIns="0" rtlCol="0"/>
            <a:lstStyle/>
            <a:p>
              <a:endParaRPr sz="951"/>
            </a:p>
          </p:txBody>
        </p:sp>
      </p:grpSp>
      <p:sp>
        <p:nvSpPr>
          <p:cNvPr id="22" name="object 22"/>
          <p:cNvSpPr txBox="1"/>
          <p:nvPr/>
        </p:nvSpPr>
        <p:spPr>
          <a:xfrm>
            <a:off x="4154969" y="1130535"/>
            <a:ext cx="1096877" cy="196907"/>
          </a:xfrm>
          <a:prstGeom prst="rect">
            <a:avLst/>
          </a:prstGeom>
        </p:spPr>
        <p:txBody>
          <a:bodyPr vert="horz" wrap="square" lIns="0" tIns="8630" rIns="0" bIns="0" rtlCol="0">
            <a:spAutoFit/>
          </a:bodyPr>
          <a:lstStyle/>
          <a:p>
            <a:pPr marL="8630">
              <a:spcBef>
                <a:spcPts val="68"/>
              </a:spcBef>
            </a:pPr>
            <a:r>
              <a:rPr sz="1223" b="1" spc="-88" dirty="0">
                <a:solidFill>
                  <a:srgbClr val="FFFFFF"/>
                </a:solidFill>
              </a:rPr>
              <a:t>Current</a:t>
            </a:r>
            <a:r>
              <a:rPr sz="1223" b="1" spc="-54" dirty="0">
                <a:solidFill>
                  <a:srgbClr val="FFFFFF"/>
                </a:solidFill>
              </a:rPr>
              <a:t> </a:t>
            </a:r>
            <a:r>
              <a:rPr sz="1223" b="1" spc="-85" dirty="0">
                <a:solidFill>
                  <a:srgbClr val="FFFFFF"/>
                </a:solidFill>
              </a:rPr>
              <a:t>Starlinks</a:t>
            </a:r>
            <a:endParaRPr sz="1223"/>
          </a:p>
        </p:txBody>
      </p:sp>
      <p:sp>
        <p:nvSpPr>
          <p:cNvPr id="23" name="object 23"/>
          <p:cNvSpPr txBox="1"/>
          <p:nvPr/>
        </p:nvSpPr>
        <p:spPr>
          <a:xfrm>
            <a:off x="1407120" y="1142962"/>
            <a:ext cx="6022900" cy="196907"/>
          </a:xfrm>
          <a:prstGeom prst="rect">
            <a:avLst/>
          </a:prstGeom>
        </p:spPr>
        <p:txBody>
          <a:bodyPr vert="horz" wrap="square" lIns="0" tIns="8630" rIns="0" bIns="0" rtlCol="0">
            <a:spAutoFit/>
          </a:bodyPr>
          <a:lstStyle/>
          <a:p>
            <a:pPr marL="8630">
              <a:spcBef>
                <a:spcPts val="68"/>
              </a:spcBef>
              <a:tabLst>
                <a:tab pos="5150607" algn="l"/>
              </a:tabLst>
            </a:pPr>
            <a:r>
              <a:rPr sz="1223" b="1" spc="-92" dirty="0">
                <a:solidFill>
                  <a:srgbClr val="FFFFFF"/>
                </a:solidFill>
              </a:rPr>
              <a:t>IAU</a:t>
            </a:r>
            <a:r>
              <a:rPr sz="1223" b="1" spc="-51" dirty="0">
                <a:solidFill>
                  <a:srgbClr val="FFFFFF"/>
                </a:solidFill>
              </a:rPr>
              <a:t> </a:t>
            </a:r>
            <a:r>
              <a:rPr sz="1223" b="1" spc="-221" dirty="0">
                <a:solidFill>
                  <a:srgbClr val="FFFFFF"/>
                </a:solidFill>
              </a:rPr>
              <a:t>CPS</a:t>
            </a:r>
            <a:r>
              <a:rPr sz="1223" b="1" spc="-51" dirty="0">
                <a:solidFill>
                  <a:srgbClr val="FFFFFF"/>
                </a:solidFill>
              </a:rPr>
              <a:t> </a:t>
            </a:r>
            <a:r>
              <a:rPr sz="1223" b="1" spc="-7" dirty="0">
                <a:solidFill>
                  <a:srgbClr val="FFFFFF"/>
                </a:solidFill>
              </a:rPr>
              <a:t>recommendation</a:t>
            </a:r>
            <a:r>
              <a:rPr sz="1223" b="1" dirty="0">
                <a:solidFill>
                  <a:srgbClr val="FFFFFF"/>
                </a:solidFill>
              </a:rPr>
              <a:t>	</a:t>
            </a:r>
            <a:r>
              <a:rPr sz="1223" b="1" spc="-85" dirty="0">
                <a:solidFill>
                  <a:srgbClr val="FFFFFF"/>
                </a:solidFill>
              </a:rPr>
              <a:t>BlueWalker</a:t>
            </a:r>
            <a:r>
              <a:rPr sz="1223" b="1" spc="-27" dirty="0">
                <a:solidFill>
                  <a:srgbClr val="FFFFFF"/>
                </a:solidFill>
              </a:rPr>
              <a:t> </a:t>
            </a:r>
            <a:r>
              <a:rPr sz="1223" b="1" spc="-34" dirty="0">
                <a:solidFill>
                  <a:srgbClr val="FFFFFF"/>
                </a:solidFill>
              </a:rPr>
              <a:t>3</a:t>
            </a:r>
            <a:endParaRPr sz="1223"/>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13098" y="1736210"/>
            <a:ext cx="3625909" cy="2024174"/>
            <a:chOff x="550884" y="2555014"/>
            <a:chExt cx="5335905" cy="2978785"/>
          </a:xfrm>
        </p:grpSpPr>
        <p:sp>
          <p:nvSpPr>
            <p:cNvPr id="3" name="object 3"/>
            <p:cNvSpPr/>
            <p:nvPr/>
          </p:nvSpPr>
          <p:spPr>
            <a:xfrm>
              <a:off x="558095" y="2600910"/>
              <a:ext cx="5321300" cy="2933065"/>
            </a:xfrm>
            <a:custGeom>
              <a:avLst/>
              <a:gdLst/>
              <a:ahLst/>
              <a:cxnLst/>
              <a:rect l="l" t="t" r="r" b="b"/>
              <a:pathLst>
                <a:path w="5321300" h="2933065">
                  <a:moveTo>
                    <a:pt x="5199168" y="0"/>
                  </a:moveTo>
                  <a:lnTo>
                    <a:pt x="121971" y="0"/>
                  </a:lnTo>
                  <a:lnTo>
                    <a:pt x="94004" y="3872"/>
                  </a:lnTo>
                  <a:lnTo>
                    <a:pt x="45684" y="32214"/>
                  </a:lnTo>
                  <a:lnTo>
                    <a:pt x="12397" y="82149"/>
                  </a:lnTo>
                  <a:lnTo>
                    <a:pt x="0" y="146639"/>
                  </a:lnTo>
                  <a:lnTo>
                    <a:pt x="0" y="2786125"/>
                  </a:lnTo>
                  <a:lnTo>
                    <a:pt x="12397" y="2850615"/>
                  </a:lnTo>
                  <a:lnTo>
                    <a:pt x="45684" y="2900550"/>
                  </a:lnTo>
                  <a:lnTo>
                    <a:pt x="94004" y="2928893"/>
                  </a:lnTo>
                  <a:lnTo>
                    <a:pt x="121971" y="2932765"/>
                  </a:lnTo>
                  <a:lnTo>
                    <a:pt x="5199168" y="2932765"/>
                  </a:lnTo>
                  <a:lnTo>
                    <a:pt x="5252809" y="2917861"/>
                  </a:lnTo>
                  <a:lnTo>
                    <a:pt x="5294344" y="2877842"/>
                  </a:lnTo>
                  <a:lnTo>
                    <a:pt x="5317919" y="2819749"/>
                  </a:lnTo>
                  <a:lnTo>
                    <a:pt x="5321140" y="2786125"/>
                  </a:lnTo>
                  <a:lnTo>
                    <a:pt x="5321140" y="146639"/>
                  </a:lnTo>
                  <a:lnTo>
                    <a:pt x="5308744" y="82149"/>
                  </a:lnTo>
                  <a:lnTo>
                    <a:pt x="5275456" y="32214"/>
                  </a:lnTo>
                  <a:lnTo>
                    <a:pt x="5227136" y="3872"/>
                  </a:lnTo>
                  <a:lnTo>
                    <a:pt x="5199168" y="0"/>
                  </a:lnTo>
                  <a:close/>
                </a:path>
              </a:pathLst>
            </a:custGeom>
            <a:solidFill>
              <a:srgbClr val="254061"/>
            </a:solidFill>
          </p:spPr>
          <p:txBody>
            <a:bodyPr wrap="square" lIns="0" tIns="0" rIns="0" bIns="0" rtlCol="0"/>
            <a:lstStyle/>
            <a:p>
              <a:endParaRPr sz="951"/>
            </a:p>
          </p:txBody>
        </p:sp>
        <p:sp>
          <p:nvSpPr>
            <p:cNvPr id="4" name="object 4"/>
            <p:cNvSpPr/>
            <p:nvPr/>
          </p:nvSpPr>
          <p:spPr>
            <a:xfrm>
              <a:off x="558095" y="2562225"/>
              <a:ext cx="5321300" cy="2933065"/>
            </a:xfrm>
            <a:custGeom>
              <a:avLst/>
              <a:gdLst/>
              <a:ahLst/>
              <a:cxnLst/>
              <a:rect l="l" t="t" r="r" b="b"/>
              <a:pathLst>
                <a:path w="5321300" h="2933065">
                  <a:moveTo>
                    <a:pt x="0" y="146639"/>
                  </a:moveTo>
                  <a:lnTo>
                    <a:pt x="12397" y="82150"/>
                  </a:lnTo>
                  <a:lnTo>
                    <a:pt x="45684" y="32214"/>
                  </a:lnTo>
                  <a:lnTo>
                    <a:pt x="94004" y="3872"/>
                  </a:lnTo>
                  <a:lnTo>
                    <a:pt x="121971" y="0"/>
                  </a:lnTo>
                  <a:lnTo>
                    <a:pt x="5199169" y="0"/>
                  </a:lnTo>
                  <a:lnTo>
                    <a:pt x="5252809" y="14904"/>
                  </a:lnTo>
                  <a:lnTo>
                    <a:pt x="5294344" y="54923"/>
                  </a:lnTo>
                  <a:lnTo>
                    <a:pt x="5317919" y="113016"/>
                  </a:lnTo>
                  <a:lnTo>
                    <a:pt x="5321140" y="146639"/>
                  </a:lnTo>
                  <a:lnTo>
                    <a:pt x="5321140" y="2786128"/>
                  </a:lnTo>
                  <a:lnTo>
                    <a:pt x="5308743" y="2850616"/>
                  </a:lnTo>
                  <a:lnTo>
                    <a:pt x="5275456" y="2900551"/>
                  </a:lnTo>
                  <a:lnTo>
                    <a:pt x="5227136" y="2928894"/>
                  </a:lnTo>
                  <a:lnTo>
                    <a:pt x="5199169" y="2932766"/>
                  </a:lnTo>
                  <a:lnTo>
                    <a:pt x="121971" y="2932766"/>
                  </a:lnTo>
                  <a:lnTo>
                    <a:pt x="68331" y="2917862"/>
                  </a:lnTo>
                  <a:lnTo>
                    <a:pt x="26795" y="2877843"/>
                  </a:lnTo>
                  <a:lnTo>
                    <a:pt x="3220" y="2819750"/>
                  </a:lnTo>
                  <a:lnTo>
                    <a:pt x="0" y="2786128"/>
                  </a:lnTo>
                  <a:lnTo>
                    <a:pt x="0" y="146639"/>
                  </a:lnTo>
                  <a:close/>
                </a:path>
              </a:pathLst>
            </a:custGeom>
            <a:ln w="14422">
              <a:solidFill>
                <a:srgbClr val="FFFFFF"/>
              </a:solidFill>
            </a:ln>
          </p:spPr>
          <p:txBody>
            <a:bodyPr wrap="square" lIns="0" tIns="0" rIns="0" bIns="0" rtlCol="0"/>
            <a:lstStyle/>
            <a:p>
              <a:endParaRPr sz="951"/>
            </a:p>
          </p:txBody>
        </p:sp>
      </p:grpSp>
      <p:sp>
        <p:nvSpPr>
          <p:cNvPr id="5" name="object 5"/>
          <p:cNvSpPr txBox="1"/>
          <p:nvPr/>
        </p:nvSpPr>
        <p:spPr>
          <a:xfrm>
            <a:off x="1404267" y="1903786"/>
            <a:ext cx="3280276" cy="1687052"/>
          </a:xfrm>
          <a:prstGeom prst="rect">
            <a:avLst/>
          </a:prstGeom>
        </p:spPr>
        <p:txBody>
          <a:bodyPr vert="horz" wrap="square" lIns="0" tIns="19418" rIns="0" bIns="0" rtlCol="0">
            <a:spAutoFit/>
          </a:bodyPr>
          <a:lstStyle/>
          <a:p>
            <a:pPr marL="272265" marR="423716" indent="-264067">
              <a:lnSpc>
                <a:spcPts val="1760"/>
              </a:lnSpc>
              <a:spcBef>
                <a:spcPts val="153"/>
              </a:spcBef>
              <a:buClr>
                <a:srgbClr val="FFFFFF"/>
              </a:buClr>
              <a:buSzPct val="81818"/>
              <a:buFont typeface="Arial"/>
              <a:buChar char="•"/>
              <a:tabLst>
                <a:tab pos="272265" algn="l"/>
              </a:tabLst>
            </a:pPr>
            <a:r>
              <a:rPr sz="1495" b="1" i="1" spc="-54" dirty="0">
                <a:solidFill>
                  <a:srgbClr val="FCD5B5"/>
                </a:solidFill>
                <a:latin typeface="Arial-BoldItalicMT"/>
                <a:cs typeface="Arial-BoldItalicMT"/>
              </a:rPr>
              <a:t>Ultra-</a:t>
            </a:r>
            <a:r>
              <a:rPr sz="1495" b="1" i="1" spc="-77" dirty="0">
                <a:solidFill>
                  <a:srgbClr val="FCD5B5"/>
                </a:solidFill>
                <a:latin typeface="Arial-BoldItalicMT"/>
                <a:cs typeface="Arial-BoldItalicMT"/>
              </a:rPr>
              <a:t>bright</a:t>
            </a:r>
            <a:r>
              <a:rPr sz="1495" b="1" i="1" spc="-65" dirty="0">
                <a:solidFill>
                  <a:srgbClr val="FCD5B5"/>
                </a:solidFill>
                <a:latin typeface="Arial-BoldItalicMT"/>
                <a:cs typeface="Arial-BoldItalicMT"/>
              </a:rPr>
              <a:t> </a:t>
            </a:r>
            <a:r>
              <a:rPr sz="1495" b="1" i="1" spc="-139" dirty="0">
                <a:solidFill>
                  <a:srgbClr val="FCD5B5"/>
                </a:solidFill>
                <a:latin typeface="Arial-BoldItalicMT"/>
                <a:cs typeface="Arial-BoldItalicMT"/>
              </a:rPr>
              <a:t>beams</a:t>
            </a:r>
            <a:r>
              <a:rPr sz="1495" b="1" i="1" spc="-65" dirty="0">
                <a:solidFill>
                  <a:srgbClr val="FCD5B5"/>
                </a:solidFill>
                <a:latin typeface="Arial-BoldItalicMT"/>
                <a:cs typeface="Arial-BoldItalicMT"/>
              </a:rPr>
              <a:t> </a:t>
            </a:r>
            <a:r>
              <a:rPr sz="1495" spc="-7" dirty="0">
                <a:solidFill>
                  <a:srgbClr val="F1C232"/>
                </a:solidFill>
              </a:rPr>
              <a:t>from</a:t>
            </a:r>
            <a:r>
              <a:rPr sz="1495" spc="-58" dirty="0">
                <a:solidFill>
                  <a:srgbClr val="F1C232"/>
                </a:solidFill>
              </a:rPr>
              <a:t> </a:t>
            </a:r>
            <a:r>
              <a:rPr sz="1495" spc="-27" dirty="0">
                <a:solidFill>
                  <a:srgbClr val="F1C232"/>
                </a:solidFill>
              </a:rPr>
              <a:t>satellite </a:t>
            </a:r>
            <a:r>
              <a:rPr sz="1495" spc="-7" dirty="0">
                <a:solidFill>
                  <a:srgbClr val="F1C232"/>
                </a:solidFill>
              </a:rPr>
              <a:t>downlinks</a:t>
            </a:r>
            <a:endParaRPr sz="1495" dirty="0"/>
          </a:p>
          <a:p>
            <a:pPr marL="272265" marR="3452" indent="-264067">
              <a:lnSpc>
                <a:spcPct val="101800"/>
              </a:lnSpc>
              <a:spcBef>
                <a:spcPts val="1125"/>
              </a:spcBef>
              <a:buClr>
                <a:srgbClr val="FFFFFF"/>
              </a:buClr>
              <a:buSzPct val="81818"/>
              <a:buChar char="•"/>
              <a:tabLst>
                <a:tab pos="272265" algn="l"/>
              </a:tabLst>
            </a:pPr>
            <a:r>
              <a:rPr sz="1495" spc="-51" dirty="0">
                <a:solidFill>
                  <a:srgbClr val="F1C232"/>
                </a:solidFill>
              </a:rPr>
              <a:t>Unintended</a:t>
            </a:r>
            <a:r>
              <a:rPr sz="1495" spc="-37" dirty="0">
                <a:solidFill>
                  <a:srgbClr val="F1C232"/>
                </a:solidFill>
              </a:rPr>
              <a:t> </a:t>
            </a:r>
            <a:r>
              <a:rPr sz="1495" spc="-61" dirty="0">
                <a:solidFill>
                  <a:srgbClr val="F1C232"/>
                </a:solidFill>
              </a:rPr>
              <a:t>ElectroMagnetic</a:t>
            </a:r>
            <a:r>
              <a:rPr sz="1495" spc="-37" dirty="0">
                <a:solidFill>
                  <a:srgbClr val="F1C232"/>
                </a:solidFill>
              </a:rPr>
              <a:t> </a:t>
            </a:r>
            <a:r>
              <a:rPr sz="1495" spc="-51" dirty="0">
                <a:solidFill>
                  <a:srgbClr val="F1C232"/>
                </a:solidFill>
              </a:rPr>
              <a:t>Radiation </a:t>
            </a:r>
            <a:r>
              <a:rPr sz="1495" spc="-7" dirty="0">
                <a:solidFill>
                  <a:srgbClr val="F1C232"/>
                </a:solidFill>
              </a:rPr>
              <a:t>(</a:t>
            </a:r>
            <a:r>
              <a:rPr sz="1495" b="1" i="1" spc="-7" dirty="0">
                <a:solidFill>
                  <a:srgbClr val="FCD5B5"/>
                </a:solidFill>
                <a:latin typeface="Arial-BoldItalicMT"/>
                <a:cs typeface="Arial-BoldItalicMT"/>
              </a:rPr>
              <a:t>UEMR</a:t>
            </a:r>
            <a:r>
              <a:rPr sz="1495" spc="-7" dirty="0">
                <a:solidFill>
                  <a:srgbClr val="F1C232"/>
                </a:solidFill>
              </a:rPr>
              <a:t>)</a:t>
            </a:r>
            <a:endParaRPr lang="it-IT" sz="1495" spc="-7" dirty="0">
              <a:solidFill>
                <a:srgbClr val="F1C232"/>
              </a:solidFill>
            </a:endParaRPr>
          </a:p>
          <a:p>
            <a:pPr marL="272265" marR="3452" indent="-264067">
              <a:lnSpc>
                <a:spcPct val="101800"/>
              </a:lnSpc>
              <a:spcBef>
                <a:spcPts val="1125"/>
              </a:spcBef>
              <a:buClr>
                <a:srgbClr val="FFFFFF"/>
              </a:buClr>
              <a:buSzPct val="81818"/>
              <a:buChar char="•"/>
              <a:tabLst>
                <a:tab pos="272265" algn="l"/>
              </a:tabLst>
            </a:pPr>
            <a:r>
              <a:rPr lang="en-IT" sz="1495" spc="-7" dirty="0">
                <a:solidFill>
                  <a:srgbClr val="F1C232"/>
                </a:solidFill>
              </a:rPr>
              <a:t>LOFAR detected UEMR radiation between 110 and 188 MHz</a:t>
            </a:r>
            <a:endParaRPr sz="1495" dirty="0"/>
          </a:p>
        </p:txBody>
      </p:sp>
      <p:sp>
        <p:nvSpPr>
          <p:cNvPr id="9" name="object 9"/>
          <p:cNvSpPr/>
          <p:nvPr/>
        </p:nvSpPr>
        <p:spPr>
          <a:xfrm>
            <a:off x="5044826" y="3775667"/>
            <a:ext cx="2978225" cy="681341"/>
          </a:xfrm>
          <a:custGeom>
            <a:avLst/>
            <a:gdLst/>
            <a:ahLst/>
            <a:cxnLst/>
            <a:rect l="l" t="t" r="r" b="b"/>
            <a:pathLst>
              <a:path w="4382770" h="1002665">
                <a:moveTo>
                  <a:pt x="4382773" y="0"/>
                </a:moveTo>
                <a:lnTo>
                  <a:pt x="0" y="0"/>
                </a:lnTo>
                <a:lnTo>
                  <a:pt x="0" y="1002102"/>
                </a:lnTo>
                <a:lnTo>
                  <a:pt x="4382773" y="1002102"/>
                </a:lnTo>
                <a:lnTo>
                  <a:pt x="4382773" y="0"/>
                </a:lnTo>
                <a:close/>
              </a:path>
            </a:pathLst>
          </a:custGeom>
          <a:solidFill>
            <a:srgbClr val="000000"/>
          </a:solidFill>
        </p:spPr>
        <p:txBody>
          <a:bodyPr wrap="square" lIns="0" tIns="0" rIns="0" bIns="0" rtlCol="0"/>
          <a:lstStyle/>
          <a:p>
            <a:endParaRPr sz="951"/>
          </a:p>
        </p:txBody>
      </p:sp>
      <p:sp>
        <p:nvSpPr>
          <p:cNvPr id="10" name="object 10"/>
          <p:cNvSpPr txBox="1"/>
          <p:nvPr/>
        </p:nvSpPr>
        <p:spPr>
          <a:xfrm>
            <a:off x="5119292" y="3918135"/>
            <a:ext cx="3642556" cy="199144"/>
          </a:xfrm>
          <a:prstGeom prst="rect">
            <a:avLst/>
          </a:prstGeom>
        </p:spPr>
        <p:txBody>
          <a:bodyPr vert="horz" wrap="square" lIns="0" tIns="19418" rIns="0" bIns="0" rtlCol="0">
            <a:spAutoFit/>
          </a:bodyPr>
          <a:lstStyle/>
          <a:p>
            <a:pPr marL="8630" marR="3452">
              <a:lnSpc>
                <a:spcPts val="1420"/>
              </a:lnSpc>
              <a:spcBef>
                <a:spcPts val="153"/>
              </a:spcBef>
            </a:pPr>
            <a:r>
              <a:rPr sz="1223" spc="-41" dirty="0">
                <a:solidFill>
                  <a:srgbClr val="FFFFFF"/>
                </a:solidFill>
              </a:rPr>
              <a:t>Unintended</a:t>
            </a:r>
            <a:r>
              <a:rPr sz="1223" spc="-48" dirty="0">
                <a:solidFill>
                  <a:srgbClr val="FFFFFF"/>
                </a:solidFill>
              </a:rPr>
              <a:t> Starlink</a:t>
            </a:r>
            <a:r>
              <a:rPr sz="1223" spc="-58" dirty="0">
                <a:solidFill>
                  <a:srgbClr val="FFFFFF"/>
                </a:solidFill>
              </a:rPr>
              <a:t> </a:t>
            </a:r>
            <a:r>
              <a:rPr sz="1223" spc="-88" dirty="0">
                <a:solidFill>
                  <a:srgbClr val="FFFFFF"/>
                </a:solidFill>
              </a:rPr>
              <a:t>Emissions</a:t>
            </a:r>
            <a:r>
              <a:rPr sz="1223" spc="-54" dirty="0">
                <a:solidFill>
                  <a:srgbClr val="FFFFFF"/>
                </a:solidFill>
              </a:rPr>
              <a:t> </a:t>
            </a:r>
            <a:r>
              <a:rPr sz="1223" spc="-14" dirty="0">
                <a:solidFill>
                  <a:srgbClr val="FFFFFF"/>
                </a:solidFill>
              </a:rPr>
              <a:t>at</a:t>
            </a:r>
            <a:r>
              <a:rPr sz="1223" spc="-54" dirty="0">
                <a:solidFill>
                  <a:srgbClr val="FFFFFF"/>
                </a:solidFill>
              </a:rPr>
              <a:t> </a:t>
            </a:r>
            <a:r>
              <a:rPr sz="1223" spc="-190" dirty="0">
                <a:solidFill>
                  <a:srgbClr val="FFFFFF"/>
                </a:solidFill>
              </a:rPr>
              <a:t>SKA</a:t>
            </a:r>
            <a:r>
              <a:rPr sz="1223" spc="-54" dirty="0">
                <a:solidFill>
                  <a:srgbClr val="FFFFFF"/>
                </a:solidFill>
              </a:rPr>
              <a:t> </a:t>
            </a:r>
            <a:r>
              <a:rPr sz="1223" spc="-37" dirty="0">
                <a:solidFill>
                  <a:srgbClr val="FFFFFF"/>
                </a:solidFill>
              </a:rPr>
              <a:t>-</a:t>
            </a:r>
            <a:r>
              <a:rPr sz="1223" spc="-48" dirty="0">
                <a:solidFill>
                  <a:srgbClr val="FFFFFF"/>
                </a:solidFill>
              </a:rPr>
              <a:t> </a:t>
            </a:r>
            <a:r>
              <a:rPr sz="1223" spc="-24" dirty="0">
                <a:solidFill>
                  <a:srgbClr val="FFFFFF"/>
                </a:solidFill>
              </a:rPr>
              <a:t>Low </a:t>
            </a:r>
            <a:r>
              <a:rPr sz="1223" spc="-71" dirty="0">
                <a:solidFill>
                  <a:srgbClr val="FFFFFF"/>
                </a:solidFill>
              </a:rPr>
              <a:t>(D.</a:t>
            </a:r>
            <a:r>
              <a:rPr sz="1223" spc="-51" dirty="0">
                <a:solidFill>
                  <a:srgbClr val="FFFFFF"/>
                </a:solidFill>
              </a:rPr>
              <a:t> </a:t>
            </a:r>
            <a:r>
              <a:rPr sz="1223" spc="-7" dirty="0">
                <a:solidFill>
                  <a:srgbClr val="FFFFFF"/>
                </a:solidFill>
              </a:rPr>
              <a:t>Grigg)</a:t>
            </a:r>
            <a:endParaRPr sz="1223" dirty="0"/>
          </a:p>
        </p:txBody>
      </p:sp>
      <p:pic>
        <p:nvPicPr>
          <p:cNvPr id="11" name="object 11"/>
          <p:cNvPicPr/>
          <p:nvPr/>
        </p:nvPicPr>
        <p:blipFill>
          <a:blip r:embed="rId2" cstate="print"/>
          <a:stretch>
            <a:fillRect/>
          </a:stretch>
        </p:blipFill>
        <p:spPr>
          <a:xfrm>
            <a:off x="5280008" y="1650752"/>
            <a:ext cx="2309397" cy="2226549"/>
          </a:xfrm>
          <a:prstGeom prst="rect">
            <a:avLst/>
          </a:prstGeom>
        </p:spPr>
      </p:pic>
      <p:sp>
        <p:nvSpPr>
          <p:cNvPr id="12" name="object 12"/>
          <p:cNvSpPr txBox="1">
            <a:spLocks noGrp="1"/>
          </p:cNvSpPr>
          <p:nvPr>
            <p:ph type="title"/>
          </p:nvPr>
        </p:nvSpPr>
        <p:spPr>
          <a:xfrm>
            <a:off x="1150565" y="302408"/>
            <a:ext cx="5790005" cy="439794"/>
          </a:xfrm>
          <a:prstGeom prst="rect">
            <a:avLst/>
          </a:prstGeom>
        </p:spPr>
        <p:txBody>
          <a:bodyPr spcFirstLastPara="1" vert="horz" wrap="square" lIns="0" tIns="8630" rIns="0" bIns="0" rtlCol="0" anchor="t" anchorCtr="0">
            <a:spAutoFit/>
          </a:bodyPr>
          <a:lstStyle/>
          <a:p>
            <a:pPr marL="8630">
              <a:spcBef>
                <a:spcPts val="68"/>
              </a:spcBef>
            </a:pPr>
            <a:r>
              <a:rPr lang="it-IT" sz="2718" spc="-143" dirty="0"/>
              <a:t>Radio </a:t>
            </a:r>
            <a:r>
              <a:rPr lang="it-IT" sz="2718" spc="-143" dirty="0" err="1"/>
              <a:t>interference</a:t>
            </a:r>
            <a:endParaRPr sz="2718"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CDFF-0FB2-7C26-1EB1-BAA8D3FC6B63}"/>
              </a:ext>
            </a:extLst>
          </p:cNvPr>
          <p:cNvSpPr>
            <a:spLocks noGrp="1"/>
          </p:cNvSpPr>
          <p:nvPr>
            <p:ph type="title"/>
          </p:nvPr>
        </p:nvSpPr>
        <p:spPr/>
        <p:txBody>
          <a:bodyPr>
            <a:normAutofit fontScale="90000"/>
          </a:bodyPr>
          <a:lstStyle/>
          <a:p>
            <a:r>
              <a:rPr lang="en-GB" dirty="0"/>
              <a:t>The IAU Mission and actions</a:t>
            </a:r>
          </a:p>
        </p:txBody>
      </p:sp>
      <p:sp>
        <p:nvSpPr>
          <p:cNvPr id="3" name="Text Placeholder 2">
            <a:extLst>
              <a:ext uri="{FF2B5EF4-FFF2-40B4-BE49-F238E27FC236}">
                <a16:creationId xmlns:a16="http://schemas.microsoft.com/office/drawing/2014/main" id="{BB4D7B11-265A-A581-4548-0DE3E8B99808}"/>
              </a:ext>
            </a:extLst>
          </p:cNvPr>
          <p:cNvSpPr>
            <a:spLocks noGrp="1"/>
          </p:cNvSpPr>
          <p:nvPr>
            <p:ph type="body" idx="1"/>
          </p:nvPr>
        </p:nvSpPr>
        <p:spPr/>
        <p:txBody>
          <a:bodyPr>
            <a:normAutofit fontScale="92500" lnSpcReduction="10000"/>
          </a:bodyPr>
          <a:lstStyle/>
          <a:p>
            <a:pPr rtl="0" fontAlgn="base">
              <a:spcBef>
                <a:spcPts val="0"/>
              </a:spcBef>
              <a:spcAft>
                <a:spcPts val="0"/>
              </a:spcAft>
              <a:buFont typeface="Arial" panose="020B0604020202020204" pitchFamily="34" charset="0"/>
              <a:buChar char="•"/>
            </a:pPr>
            <a:r>
              <a:rPr lang="en-GB" sz="1800" b="0" i="0" u="none" strike="noStrike" dirty="0">
                <a:solidFill>
                  <a:srgbClr val="FFFFFF"/>
                </a:solidFill>
                <a:effectLst/>
                <a:latin typeface="Arial" panose="020B0604020202020204" pitchFamily="34" charset="0"/>
              </a:rPr>
              <a:t>The International Astronomical Union, founded in 1919, has today more than 13,000 individual Members from about 80 Countries.</a:t>
            </a:r>
          </a:p>
          <a:p>
            <a:pPr rtl="0" fontAlgn="base">
              <a:spcBef>
                <a:spcPts val="0"/>
              </a:spcBef>
              <a:spcAft>
                <a:spcPts val="0"/>
              </a:spcAft>
              <a:buFont typeface="Arial" panose="020B0604020202020204" pitchFamily="34" charset="0"/>
              <a:buChar char="•"/>
            </a:pPr>
            <a:endParaRPr lang="en-GB" dirty="0">
              <a:solidFill>
                <a:srgbClr val="FFFFFF"/>
              </a:solidFill>
              <a:latin typeface="Arial" panose="020B0604020202020204" pitchFamily="34" charset="0"/>
            </a:endParaRPr>
          </a:p>
          <a:p>
            <a:pPr rtl="0" fontAlgn="base">
              <a:spcBef>
                <a:spcPts val="0"/>
              </a:spcBef>
              <a:spcAft>
                <a:spcPts val="0"/>
              </a:spcAft>
              <a:buFont typeface="Arial" panose="020B0604020202020204" pitchFamily="34" charset="0"/>
              <a:buChar char="•"/>
            </a:pPr>
            <a:r>
              <a:rPr lang="en-GB" sz="1800" b="0" i="0" u="none" strike="noStrike" dirty="0">
                <a:solidFill>
                  <a:srgbClr val="FFFFFF"/>
                </a:solidFill>
                <a:effectLst/>
                <a:latin typeface="Arial" panose="020B0604020202020204" pitchFamily="34" charset="0"/>
              </a:rPr>
              <a:t>Its main mission: to promote and safeguard the science of astronomy in all its aspects. </a:t>
            </a:r>
            <a:r>
              <a:rPr lang="en-GB" sz="1800" b="0" i="0" u="none" strike="noStrike" dirty="0">
                <a:solidFill>
                  <a:srgbClr val="FFE599"/>
                </a:solidFill>
                <a:effectLst/>
                <a:latin typeface="Arial" panose="020B0604020202020204" pitchFamily="34" charset="0"/>
              </a:rPr>
              <a:t>The IAU could not have remained inert in front of the threats.</a:t>
            </a:r>
            <a:br>
              <a:rPr lang="en-GB" sz="1800" b="0" i="0" u="none" strike="noStrike" dirty="0">
                <a:solidFill>
                  <a:srgbClr val="FFE599"/>
                </a:solidFill>
                <a:effectLst/>
                <a:latin typeface="Arial" panose="020B0604020202020204" pitchFamily="34" charset="0"/>
              </a:rPr>
            </a:br>
            <a:endParaRPr lang="en-GB" sz="1800" b="0" i="0" u="none" strike="noStrike" dirty="0">
              <a:solidFill>
                <a:srgbClr val="FFFFFF"/>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GB" sz="1800" b="0" i="0" u="none" strike="noStrike" dirty="0">
                <a:solidFill>
                  <a:srgbClr val="FFFFFF"/>
                </a:solidFill>
                <a:effectLst/>
                <a:latin typeface="Arial" panose="020B0604020202020204" pitchFamily="34" charset="0"/>
              </a:rPr>
              <a:t>The two lines of attack:</a:t>
            </a:r>
          </a:p>
          <a:p>
            <a:pPr marL="742950" lvl="1" indent="-285750" rtl="0" fontAlgn="base">
              <a:spcBef>
                <a:spcPts val="0"/>
              </a:spcBef>
              <a:spcAft>
                <a:spcPts val="0"/>
              </a:spcAft>
              <a:buFont typeface="Arial" panose="020B0604020202020204" pitchFamily="34" charset="0"/>
              <a:buChar char="•"/>
            </a:pPr>
            <a:r>
              <a:rPr lang="en-GB" sz="1400" b="0" i="0" u="none" strike="noStrike" dirty="0">
                <a:solidFill>
                  <a:srgbClr val="E8EDFD"/>
                </a:solidFill>
                <a:effectLst/>
                <a:latin typeface="Arial" panose="020B0604020202020204" pitchFamily="34" charset="0"/>
              </a:rPr>
              <a:t>International (voluntary) regulations (COPUOS)</a:t>
            </a:r>
          </a:p>
          <a:p>
            <a:pPr marL="742950" lvl="1" indent="-285750" rtl="0" fontAlgn="base">
              <a:spcBef>
                <a:spcPts val="0"/>
              </a:spcBef>
              <a:spcAft>
                <a:spcPts val="0"/>
              </a:spcAft>
              <a:buFont typeface="Arial" panose="020B0604020202020204" pitchFamily="34" charset="0"/>
              <a:buChar char="•"/>
            </a:pPr>
            <a:r>
              <a:rPr lang="en-GB" sz="1400" b="0" i="0" u="none" strike="noStrike" dirty="0">
                <a:solidFill>
                  <a:srgbClr val="E8EDFD"/>
                </a:solidFill>
                <a:effectLst/>
                <a:latin typeface="Arial" panose="020B0604020202020204" pitchFamily="34" charset="0"/>
              </a:rPr>
              <a:t>A dedicated pragmatic action (CPS)</a:t>
            </a:r>
            <a:br>
              <a:rPr lang="en-GB" sz="1400" b="0" i="0" u="none" strike="noStrike" dirty="0">
                <a:solidFill>
                  <a:srgbClr val="E8EDFD"/>
                </a:solidFill>
                <a:effectLst/>
                <a:latin typeface="Arial" panose="020B0604020202020204" pitchFamily="34" charset="0"/>
              </a:rPr>
            </a:br>
            <a:endParaRPr lang="en-GB" sz="1400" b="0" i="0" u="none" strike="noStrike" dirty="0">
              <a:solidFill>
                <a:srgbClr val="E8EDFD"/>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GB" sz="1800" b="0" i="0" u="none" strike="noStrike" dirty="0">
                <a:solidFill>
                  <a:srgbClr val="E8EDFD"/>
                </a:solidFill>
                <a:effectLst/>
                <a:latin typeface="Arial" panose="020B0604020202020204" pitchFamily="34" charset="0"/>
              </a:rPr>
              <a:t>A line which was explicitly not endorsed: legal actions (albeit still pursued by some astronomical minorities)</a:t>
            </a:r>
          </a:p>
        </p:txBody>
      </p:sp>
      <p:sp>
        <p:nvSpPr>
          <p:cNvPr id="4" name="Slide Number Placeholder 3">
            <a:extLst>
              <a:ext uri="{FF2B5EF4-FFF2-40B4-BE49-F238E27FC236}">
                <a16:creationId xmlns:a16="http://schemas.microsoft.com/office/drawing/2014/main" id="{652A406F-1149-BA35-DE49-E26FF3DFDE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pic>
        <p:nvPicPr>
          <p:cNvPr id="5" name="Google Shape;156;p4" descr="COPUOS - Committee on the Peaceful Uses of Outer Space - CopHub.AC">
            <a:extLst>
              <a:ext uri="{FF2B5EF4-FFF2-40B4-BE49-F238E27FC236}">
                <a16:creationId xmlns:a16="http://schemas.microsoft.com/office/drawing/2014/main" id="{AEE588E8-235F-936C-33A0-327A19B3C80B}"/>
              </a:ext>
            </a:extLst>
          </p:cNvPr>
          <p:cNvPicPr preferRelativeResize="0"/>
          <p:nvPr/>
        </p:nvPicPr>
        <p:blipFill rotWithShape="1">
          <a:blip r:embed="rId2">
            <a:alphaModFix/>
          </a:blip>
          <a:srcRect/>
          <a:stretch/>
        </p:blipFill>
        <p:spPr>
          <a:xfrm>
            <a:off x="6083085" y="2674941"/>
            <a:ext cx="1584512" cy="1054420"/>
          </a:xfrm>
          <a:prstGeom prst="rect">
            <a:avLst/>
          </a:prstGeom>
          <a:noFill/>
          <a:ln>
            <a:noFill/>
          </a:ln>
        </p:spPr>
      </p:pic>
    </p:spTree>
    <p:extLst>
      <p:ext uri="{BB962C8B-B14F-4D97-AF65-F5344CB8AC3E}">
        <p14:creationId xmlns:p14="http://schemas.microsoft.com/office/powerpoint/2010/main" val="149955377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32292</TotalTime>
  <Words>1555</Words>
  <Application>Microsoft Macintosh PowerPoint</Application>
  <PresentationFormat>On-screen Show (16:9)</PresentationFormat>
  <Paragraphs>133</Paragraphs>
  <Slides>17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Arial</vt:lpstr>
      <vt:lpstr>Noto Sans Symbols</vt:lpstr>
      <vt:lpstr>Arial-BoldItalicMT</vt:lpstr>
      <vt:lpstr>Simple Light</vt:lpstr>
      <vt:lpstr>Preservation of the dark and quiet sky</vt:lpstr>
      <vt:lpstr>Astronomy and Space technology</vt:lpstr>
      <vt:lpstr>PowerPoint Presentation</vt:lpstr>
      <vt:lpstr>What has changed and why?</vt:lpstr>
      <vt:lpstr>The root of the problem:  an exponential increase in space activity </vt:lpstr>
      <vt:lpstr>Why do satellites interfere with astronomy?</vt:lpstr>
      <vt:lpstr>Rubin Observatory CCDs</vt:lpstr>
      <vt:lpstr>Radio interference</vt:lpstr>
      <vt:lpstr>The IAU Mission and actions</vt:lpstr>
      <vt:lpstr>Internet connectivity for all</vt:lpstr>
      <vt:lpstr>The IAU CPS (2022)</vt:lpstr>
      <vt:lpstr>Is mitigation possible? </vt:lpstr>
      <vt:lpstr>Yes, but…</vt:lpstr>
      <vt:lpstr>COPUOS and STSC 2020-2024</vt:lpstr>
      <vt:lpstr>PowerPoint Presentation</vt:lpstr>
      <vt:lpstr>Group of Friends of D&amp;Q_S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Satellite Constellations and their Impacts on Astronomy and the Night Sky</dc:title>
  <dc:creator>Di Vruno, Federico</dc:creator>
  <cp:lastModifiedBy>Benvenuti Piero</cp:lastModifiedBy>
  <cp:revision>13</cp:revision>
  <dcterms:modified xsi:type="dcterms:W3CDTF">2024-02-28T09:42:09Z</dcterms:modified>
</cp:coreProperties>
</file>